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63" r:id="rId4"/>
    <p:sldId id="258" r:id="rId5"/>
    <p:sldId id="265" r:id="rId6"/>
    <p:sldId id="266" r:id="rId7"/>
    <p:sldId id="267" r:id="rId8"/>
    <p:sldId id="268" r:id="rId9"/>
    <p:sldId id="259" r:id="rId10"/>
    <p:sldId id="269" r:id="rId11"/>
    <p:sldId id="270" r:id="rId12"/>
    <p:sldId id="272" r:id="rId13"/>
    <p:sldId id="273" r:id="rId14"/>
    <p:sldId id="260" r:id="rId15"/>
    <p:sldId id="274" r:id="rId16"/>
    <p:sldId id="275" r:id="rId17"/>
    <p:sldId id="276" r:id="rId18"/>
    <p:sldId id="277" r:id="rId19"/>
    <p:sldId id="261" r:id="rId20"/>
    <p:sldId id="279" r:id="rId21"/>
    <p:sldId id="280" r:id="rId22"/>
    <p:sldId id="262" r:id="rId23"/>
    <p:sldId id="281" r:id="rId24"/>
    <p:sldId id="282" r:id="rId25"/>
    <p:sldId id="283" r:id="rId26"/>
    <p:sldId id="264" r:id="rId27"/>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D71"/>
    <a:srgbClr val="82358C"/>
    <a:srgbClr val="F8CA12"/>
    <a:srgbClr val="E9511C"/>
    <a:srgbClr val="07AFAC"/>
    <a:srgbClr val="F51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autoAdjust="0"/>
    <p:restoredTop sz="94620" autoAdjust="0"/>
  </p:normalViewPr>
  <p:slideViewPr>
    <p:cSldViewPr snapToGrid="0">
      <p:cViewPr>
        <p:scale>
          <a:sx n="150" d="100"/>
          <a:sy n="150" d="100"/>
        </p:scale>
        <p:origin x="-1326"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9D053E7-6A7E-474F-B713-ECC12A523037}" type="datetimeFigureOut">
              <a:rPr lang="fr-FR" smtClean="0"/>
              <a:t>21/07/2025</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not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5D5B386-1367-445C-B603-6363C390802F}" type="slidenum">
              <a:rPr lang="fr-FR" smtClean="0"/>
              <a:t>‹N°›</a:t>
            </a:fld>
            <a:endParaRPr lang="fr-FR"/>
          </a:p>
        </p:txBody>
      </p:sp>
    </p:spTree>
    <p:extLst>
      <p:ext uri="{BB962C8B-B14F-4D97-AF65-F5344CB8AC3E}">
        <p14:creationId xmlns:p14="http://schemas.microsoft.com/office/powerpoint/2010/main" val="1338592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5D5B386-1367-445C-B603-6363C390802F}" type="slidenum">
              <a:rPr lang="fr-FR" smtClean="0"/>
              <a:t>6</a:t>
            </a:fld>
            <a:endParaRPr lang="fr-FR"/>
          </a:p>
        </p:txBody>
      </p:sp>
    </p:spTree>
    <p:extLst>
      <p:ext uri="{BB962C8B-B14F-4D97-AF65-F5344CB8AC3E}">
        <p14:creationId xmlns:p14="http://schemas.microsoft.com/office/powerpoint/2010/main" val="23323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5D5B386-1367-445C-B603-6363C390802F}" type="slidenum">
              <a:rPr lang="fr-FR" smtClean="0"/>
              <a:t>18</a:t>
            </a:fld>
            <a:endParaRPr lang="fr-FR"/>
          </a:p>
        </p:txBody>
      </p:sp>
    </p:spTree>
    <p:extLst>
      <p:ext uri="{BB962C8B-B14F-4D97-AF65-F5344CB8AC3E}">
        <p14:creationId xmlns:p14="http://schemas.microsoft.com/office/powerpoint/2010/main" val="169016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5F3-1D25-42F4-8709-0D372CF6DAB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94E82CA-79E1-4222-A0FF-2240BD076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249FD74-53EF-426B-9A5E-D7B1118FDE05}"/>
              </a:ext>
            </a:extLst>
          </p:cNvPr>
          <p:cNvSpPr>
            <a:spLocks noGrp="1"/>
          </p:cNvSpPr>
          <p:nvPr>
            <p:ph type="dt" sz="half" idx="10"/>
          </p:nvPr>
        </p:nvSpPr>
        <p:spPr/>
        <p:txBody>
          <a:bodyPr/>
          <a:lstStyle/>
          <a:p>
            <a:fld id="{53A11F85-D2A1-4814-88F4-21214EFF1878}" type="datetime1">
              <a:rPr lang="fr-FR" smtClean="0"/>
              <a:t>21/07/2025</a:t>
            </a:fld>
            <a:endParaRPr lang="fr-FR"/>
          </a:p>
        </p:txBody>
      </p:sp>
      <p:sp>
        <p:nvSpPr>
          <p:cNvPr id="5" name="Espace réservé du pied de page 4">
            <a:extLst>
              <a:ext uri="{FF2B5EF4-FFF2-40B4-BE49-F238E27FC236}">
                <a16:creationId xmlns:a16="http://schemas.microsoft.com/office/drawing/2014/main" id="{D610D298-88F1-48FD-A8BD-5E035674ED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2AC26F-792B-4D02-943D-F8FCD93AF8E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12019119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0D827-5C55-4893-8926-66319FFF6F6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21B282-3BD2-4E7F-81BD-99BC95ACCCD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9D9890-A99D-489E-87D1-B738133A358D}"/>
              </a:ext>
            </a:extLst>
          </p:cNvPr>
          <p:cNvSpPr>
            <a:spLocks noGrp="1"/>
          </p:cNvSpPr>
          <p:nvPr>
            <p:ph type="dt" sz="half" idx="10"/>
          </p:nvPr>
        </p:nvSpPr>
        <p:spPr/>
        <p:txBody>
          <a:bodyPr/>
          <a:lstStyle/>
          <a:p>
            <a:fld id="{341B60FD-A64C-4E7F-9FEE-D353E1C400B5}" type="datetime1">
              <a:rPr lang="fr-FR" smtClean="0"/>
              <a:t>21/07/2025</a:t>
            </a:fld>
            <a:endParaRPr lang="fr-FR"/>
          </a:p>
        </p:txBody>
      </p:sp>
      <p:sp>
        <p:nvSpPr>
          <p:cNvPr id="5" name="Espace réservé du pied de page 4">
            <a:extLst>
              <a:ext uri="{FF2B5EF4-FFF2-40B4-BE49-F238E27FC236}">
                <a16:creationId xmlns:a16="http://schemas.microsoft.com/office/drawing/2014/main" id="{F2E9997A-6F2A-42EB-B107-DB13EB60D4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D1151F-CB03-4B04-A5EB-BD0F04749B8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169017342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520CA12-DB01-49DD-8919-77A63376CBD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17A2C73-A141-437B-8F9C-B9F50CD9065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D16DAB-BD60-4AC5-8CDA-5B36BBFC49D6}"/>
              </a:ext>
            </a:extLst>
          </p:cNvPr>
          <p:cNvSpPr>
            <a:spLocks noGrp="1"/>
          </p:cNvSpPr>
          <p:nvPr>
            <p:ph type="dt" sz="half" idx="10"/>
          </p:nvPr>
        </p:nvSpPr>
        <p:spPr/>
        <p:txBody>
          <a:bodyPr/>
          <a:lstStyle/>
          <a:p>
            <a:fld id="{23EAD27C-64C3-4D1D-A469-763A2B0811D9}" type="datetime1">
              <a:rPr lang="fr-FR" smtClean="0"/>
              <a:t>21/07/2025</a:t>
            </a:fld>
            <a:endParaRPr lang="fr-FR"/>
          </a:p>
        </p:txBody>
      </p:sp>
      <p:sp>
        <p:nvSpPr>
          <p:cNvPr id="5" name="Espace réservé du pied de page 4">
            <a:extLst>
              <a:ext uri="{FF2B5EF4-FFF2-40B4-BE49-F238E27FC236}">
                <a16:creationId xmlns:a16="http://schemas.microsoft.com/office/drawing/2014/main" id="{F5837576-8273-40B3-8170-103ACDEED8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AFC58C-91D3-4EC0-A108-A76CE517AAB7}"/>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31726841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45F01-300D-4A5D-9D90-967983D6075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77A3441-2C1E-4D92-A51E-270142F7AEF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F0E7AE-85A7-4C87-918D-E2CD6D25F0E5}"/>
              </a:ext>
            </a:extLst>
          </p:cNvPr>
          <p:cNvSpPr>
            <a:spLocks noGrp="1"/>
          </p:cNvSpPr>
          <p:nvPr>
            <p:ph type="dt" sz="half" idx="10"/>
          </p:nvPr>
        </p:nvSpPr>
        <p:spPr/>
        <p:txBody>
          <a:bodyPr/>
          <a:lstStyle/>
          <a:p>
            <a:fld id="{7802D68E-35C5-420F-A19B-B922EFD845E2}" type="datetime1">
              <a:rPr lang="fr-FR" smtClean="0"/>
              <a:t>21/07/2025</a:t>
            </a:fld>
            <a:endParaRPr lang="fr-FR"/>
          </a:p>
        </p:txBody>
      </p:sp>
      <p:sp>
        <p:nvSpPr>
          <p:cNvPr id="5" name="Espace réservé du pied de page 4">
            <a:extLst>
              <a:ext uri="{FF2B5EF4-FFF2-40B4-BE49-F238E27FC236}">
                <a16:creationId xmlns:a16="http://schemas.microsoft.com/office/drawing/2014/main" id="{23B96DBF-770A-4826-9BEA-2C142CE3FA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FC8050-22E8-44C1-9AB8-01A0541E5B33}"/>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367188090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35DDE-CE7B-4247-AB26-0B4E5E827A2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70C456-456A-4BB2-8386-B004F5D1EE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EDB6944-5151-4842-A7F8-768F1101AE70}"/>
              </a:ext>
            </a:extLst>
          </p:cNvPr>
          <p:cNvSpPr>
            <a:spLocks noGrp="1"/>
          </p:cNvSpPr>
          <p:nvPr>
            <p:ph type="dt" sz="half" idx="10"/>
          </p:nvPr>
        </p:nvSpPr>
        <p:spPr/>
        <p:txBody>
          <a:bodyPr/>
          <a:lstStyle/>
          <a:p>
            <a:fld id="{E5F6399C-9200-42B9-896A-8616211DD7DC}" type="datetime1">
              <a:rPr lang="fr-FR" smtClean="0"/>
              <a:t>21/07/2025</a:t>
            </a:fld>
            <a:endParaRPr lang="fr-FR"/>
          </a:p>
        </p:txBody>
      </p:sp>
      <p:sp>
        <p:nvSpPr>
          <p:cNvPr id="5" name="Espace réservé du pied de page 4">
            <a:extLst>
              <a:ext uri="{FF2B5EF4-FFF2-40B4-BE49-F238E27FC236}">
                <a16:creationId xmlns:a16="http://schemas.microsoft.com/office/drawing/2014/main" id="{F9C64AFC-D4D4-4264-AD9E-369FDFA664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1773FD-02B9-4288-8188-BF6203E13BFB}"/>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8011625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660057-7481-4960-9D14-1D44705FDBC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16B9D00-68EA-4D25-BF7D-CCF7278A1159}"/>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7AB9127-1D25-424A-8A1C-21DA3001191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296D51-BA5F-4E11-84A9-92EEEC1BBD4E}"/>
              </a:ext>
            </a:extLst>
          </p:cNvPr>
          <p:cNvSpPr>
            <a:spLocks noGrp="1"/>
          </p:cNvSpPr>
          <p:nvPr>
            <p:ph type="dt" sz="half" idx="10"/>
          </p:nvPr>
        </p:nvSpPr>
        <p:spPr/>
        <p:txBody>
          <a:bodyPr/>
          <a:lstStyle/>
          <a:p>
            <a:fld id="{34A8501C-D3D0-4DEA-9EAA-FDA501F7FBAB}" type="datetime1">
              <a:rPr lang="fr-FR" smtClean="0"/>
              <a:t>21/07/2025</a:t>
            </a:fld>
            <a:endParaRPr lang="fr-FR"/>
          </a:p>
        </p:txBody>
      </p:sp>
      <p:sp>
        <p:nvSpPr>
          <p:cNvPr id="6" name="Espace réservé du pied de page 5">
            <a:extLst>
              <a:ext uri="{FF2B5EF4-FFF2-40B4-BE49-F238E27FC236}">
                <a16:creationId xmlns:a16="http://schemas.microsoft.com/office/drawing/2014/main" id="{8A466288-4429-4D49-AB43-1D3ADF2E56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033783-AE56-45C8-8719-FA8B39187DC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308837148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34B939-33AF-4D07-89FD-8B663AC4731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91095BE-767A-4B46-8BF1-9E341477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55F096C-0AAE-4518-B43D-05A97E9294B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2BFDCFF-91DB-4A4B-A7B5-9AB932DA06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D17D0FD5-E40F-4443-8402-82F4A9965E3C}"/>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54BA436-3A4D-4113-AFA7-D1501B433927}"/>
              </a:ext>
            </a:extLst>
          </p:cNvPr>
          <p:cNvSpPr>
            <a:spLocks noGrp="1"/>
          </p:cNvSpPr>
          <p:nvPr>
            <p:ph type="dt" sz="half" idx="10"/>
          </p:nvPr>
        </p:nvSpPr>
        <p:spPr/>
        <p:txBody>
          <a:bodyPr/>
          <a:lstStyle/>
          <a:p>
            <a:fld id="{CD16F3D6-63F1-44BF-9B0D-09C975CD5F6B}" type="datetime1">
              <a:rPr lang="fr-FR" smtClean="0"/>
              <a:t>21/07/2025</a:t>
            </a:fld>
            <a:endParaRPr lang="fr-FR"/>
          </a:p>
        </p:txBody>
      </p:sp>
      <p:sp>
        <p:nvSpPr>
          <p:cNvPr id="8" name="Espace réservé du pied de page 7">
            <a:extLst>
              <a:ext uri="{FF2B5EF4-FFF2-40B4-BE49-F238E27FC236}">
                <a16:creationId xmlns:a16="http://schemas.microsoft.com/office/drawing/2014/main" id="{D24BC294-5AFD-42DD-BA3D-2CB8F661968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2404949-BE8F-46BE-A1E4-7A2B306FEF8D}"/>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417510135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BEC1BD-824A-40B1-A10C-4BBE6E39A8B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D0C57D5-9590-422B-B2B0-3BAFE90A206E}"/>
              </a:ext>
            </a:extLst>
          </p:cNvPr>
          <p:cNvSpPr>
            <a:spLocks noGrp="1"/>
          </p:cNvSpPr>
          <p:nvPr>
            <p:ph type="dt" sz="half" idx="10"/>
          </p:nvPr>
        </p:nvSpPr>
        <p:spPr/>
        <p:txBody>
          <a:bodyPr/>
          <a:lstStyle/>
          <a:p>
            <a:fld id="{67527A2F-CE4E-4BDE-A1AA-7B60B1B0E74E}" type="datetime1">
              <a:rPr lang="fr-FR" smtClean="0"/>
              <a:t>21/07/2025</a:t>
            </a:fld>
            <a:endParaRPr lang="fr-FR"/>
          </a:p>
        </p:txBody>
      </p:sp>
      <p:sp>
        <p:nvSpPr>
          <p:cNvPr id="4" name="Espace réservé du pied de page 3">
            <a:extLst>
              <a:ext uri="{FF2B5EF4-FFF2-40B4-BE49-F238E27FC236}">
                <a16:creationId xmlns:a16="http://schemas.microsoft.com/office/drawing/2014/main" id="{539E5421-4552-4CB0-89D5-5133926543E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B7D7952-50C4-4DDF-B7CE-BBA87789A2DF}"/>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12464829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44486-059B-4046-9DB3-D5BF8A2938EE}"/>
              </a:ext>
            </a:extLst>
          </p:cNvPr>
          <p:cNvSpPr>
            <a:spLocks noGrp="1"/>
          </p:cNvSpPr>
          <p:nvPr>
            <p:ph type="dt" sz="half" idx="10"/>
          </p:nvPr>
        </p:nvSpPr>
        <p:spPr/>
        <p:txBody>
          <a:bodyPr/>
          <a:lstStyle/>
          <a:p>
            <a:fld id="{BB489E06-5714-487E-A392-77B85F62EEEC}" type="datetime1">
              <a:rPr lang="fr-FR" smtClean="0"/>
              <a:t>21/07/2025</a:t>
            </a:fld>
            <a:endParaRPr lang="fr-FR"/>
          </a:p>
        </p:txBody>
      </p:sp>
      <p:sp>
        <p:nvSpPr>
          <p:cNvPr id="3" name="Espace réservé du pied de page 2">
            <a:extLst>
              <a:ext uri="{FF2B5EF4-FFF2-40B4-BE49-F238E27FC236}">
                <a16:creationId xmlns:a16="http://schemas.microsoft.com/office/drawing/2014/main" id="{AA303173-1914-4AA2-8D13-78E1C9A322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FBB0D5-47DB-409C-BB95-70DC49678A84}"/>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26764728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0D19B-B931-4FEE-A15C-7F6A7EE649B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DA5471C-CBF9-4726-A80B-325CDD69B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A2DC62B-6EA6-4180-9D3D-B116478E5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7B6E8AE-18CC-4FA2-9A2E-75252E5F635A}"/>
              </a:ext>
            </a:extLst>
          </p:cNvPr>
          <p:cNvSpPr>
            <a:spLocks noGrp="1"/>
          </p:cNvSpPr>
          <p:nvPr>
            <p:ph type="dt" sz="half" idx="10"/>
          </p:nvPr>
        </p:nvSpPr>
        <p:spPr/>
        <p:txBody>
          <a:bodyPr/>
          <a:lstStyle/>
          <a:p>
            <a:fld id="{C141637E-7C18-48A7-8C0C-4763253EF97A}" type="datetime1">
              <a:rPr lang="fr-FR" smtClean="0"/>
              <a:t>21/07/2025</a:t>
            </a:fld>
            <a:endParaRPr lang="fr-FR"/>
          </a:p>
        </p:txBody>
      </p:sp>
      <p:sp>
        <p:nvSpPr>
          <p:cNvPr id="6" name="Espace réservé du pied de page 5">
            <a:extLst>
              <a:ext uri="{FF2B5EF4-FFF2-40B4-BE49-F238E27FC236}">
                <a16:creationId xmlns:a16="http://schemas.microsoft.com/office/drawing/2014/main" id="{A68EFB87-7167-47D5-9B9A-55D4F96832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E04EEA-D08D-4B14-A8FE-9FE18F033D21}"/>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257706928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213CC0-8884-46F5-9527-6E4F1DBC92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3D22F38-A8EC-4E06-87E1-55A5B0C59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4434FAA-2726-4ECF-AD56-E04E424FE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9E77961-18CB-46F0-A183-4A787D0389C6}"/>
              </a:ext>
            </a:extLst>
          </p:cNvPr>
          <p:cNvSpPr>
            <a:spLocks noGrp="1"/>
          </p:cNvSpPr>
          <p:nvPr>
            <p:ph type="dt" sz="half" idx="10"/>
          </p:nvPr>
        </p:nvSpPr>
        <p:spPr/>
        <p:txBody>
          <a:bodyPr/>
          <a:lstStyle/>
          <a:p>
            <a:fld id="{84363130-36B3-4BD5-BAA1-F948D6DA5DE5}" type="datetime1">
              <a:rPr lang="fr-FR" smtClean="0"/>
              <a:t>21/07/2025</a:t>
            </a:fld>
            <a:endParaRPr lang="fr-FR"/>
          </a:p>
        </p:txBody>
      </p:sp>
      <p:sp>
        <p:nvSpPr>
          <p:cNvPr id="6" name="Espace réservé du pied de page 5">
            <a:extLst>
              <a:ext uri="{FF2B5EF4-FFF2-40B4-BE49-F238E27FC236}">
                <a16:creationId xmlns:a16="http://schemas.microsoft.com/office/drawing/2014/main" id="{6B7DB12C-9EF6-4BA8-B066-92A2FEE5FD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590DC8-BC1E-49E1-B898-9D516289E3BE}"/>
              </a:ext>
            </a:extLst>
          </p:cNvPr>
          <p:cNvSpPr>
            <a:spLocks noGrp="1"/>
          </p:cNvSpPr>
          <p:nvPr>
            <p:ph type="sldNum" sz="quarter" idx="12"/>
          </p:nvPr>
        </p:nvSpPr>
        <p:spPr/>
        <p:txBody>
          <a:bodyPr/>
          <a:lstStyle/>
          <a:p>
            <a:fld id="{B399920C-DA5C-4E9F-A23C-F553F19755F9}" type="slidenum">
              <a:rPr lang="fr-FR" smtClean="0"/>
              <a:t>‹N°›</a:t>
            </a:fld>
            <a:endParaRPr lang="fr-FR"/>
          </a:p>
        </p:txBody>
      </p:sp>
    </p:spTree>
    <p:extLst>
      <p:ext uri="{BB962C8B-B14F-4D97-AF65-F5344CB8AC3E}">
        <p14:creationId xmlns:p14="http://schemas.microsoft.com/office/powerpoint/2010/main" val="26539917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710167-11A8-48C1-B07A-2A8085028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EEF55D-F933-4816-914E-E5C02E1D7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0DD308-6585-491F-BDDD-9145B7B87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2CA29-100A-4C75-9EFB-41A0BF34CD27}" type="datetime1">
              <a:rPr lang="fr-FR" smtClean="0"/>
              <a:t>21/07/2025</a:t>
            </a:fld>
            <a:endParaRPr lang="fr-FR"/>
          </a:p>
        </p:txBody>
      </p:sp>
      <p:sp>
        <p:nvSpPr>
          <p:cNvPr id="5" name="Espace réservé du pied de page 4">
            <a:extLst>
              <a:ext uri="{FF2B5EF4-FFF2-40B4-BE49-F238E27FC236}">
                <a16:creationId xmlns:a16="http://schemas.microsoft.com/office/drawing/2014/main" id="{73F8614C-A181-457E-A98E-3AE30C00F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C6C728-840B-47D5-A1A8-BBF9818D66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920C-DA5C-4E9F-A23C-F553F19755F9}" type="slidenum">
              <a:rPr lang="fr-FR" smtClean="0"/>
              <a:t>‹N°›</a:t>
            </a:fld>
            <a:endParaRPr lang="fr-FR"/>
          </a:p>
        </p:txBody>
      </p:sp>
    </p:spTree>
    <p:extLst>
      <p:ext uri="{BB962C8B-B14F-4D97-AF65-F5344CB8AC3E}">
        <p14:creationId xmlns:p14="http://schemas.microsoft.com/office/powerpoint/2010/main" val="118033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94FC2-F8FD-4B08-901F-4A46067EBC23}"/>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93241273-DB00-4B5B-8791-A3728296E006}"/>
              </a:ext>
            </a:extLst>
          </p:cNvPr>
          <p:cNvSpPr>
            <a:spLocks noGrp="1"/>
          </p:cNvSpPr>
          <p:nvPr>
            <p:ph type="subTitle"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F2AF1ABF-AAA6-4E03-A446-D9BF7D3192AB}"/>
              </a:ext>
            </a:extLst>
          </p:cNvPr>
          <p:cNvSpPr>
            <a:spLocks noGrp="1"/>
          </p:cNvSpPr>
          <p:nvPr>
            <p:ph type="sldNum" sz="quarter" idx="12"/>
          </p:nvPr>
        </p:nvSpPr>
        <p:spPr/>
        <p:txBody>
          <a:bodyPr/>
          <a:lstStyle/>
          <a:p>
            <a:fld id="{B399920C-DA5C-4E9F-A23C-F553F19755F9}" type="slidenum">
              <a:rPr lang="fr-FR" smtClean="0"/>
              <a:t>1</a:t>
            </a:fld>
            <a:endParaRPr lang="fr-FR"/>
          </a:p>
        </p:txBody>
      </p:sp>
      <p:pic>
        <p:nvPicPr>
          <p:cNvPr id="7" name="Image 6">
            <a:extLst>
              <a:ext uri="{FF2B5EF4-FFF2-40B4-BE49-F238E27FC236}">
                <a16:creationId xmlns:a16="http://schemas.microsoft.com/office/drawing/2014/main" id="{1FF93943-F8D4-449C-A6F6-54C9A232FCD6}"/>
              </a:ext>
            </a:extLst>
          </p:cNvPr>
          <p:cNvPicPr>
            <a:picLocks noChangeAspect="1"/>
          </p:cNvPicPr>
          <p:nvPr/>
        </p:nvPicPr>
        <p:blipFill>
          <a:blip r:embed="rId2"/>
          <a:stretch>
            <a:fillRect/>
          </a:stretch>
        </p:blipFill>
        <p:spPr>
          <a:xfrm>
            <a:off x="0" y="-928750"/>
            <a:ext cx="12193979" cy="8716916"/>
          </a:xfrm>
          <a:prstGeom prst="rect">
            <a:avLst/>
          </a:prstGeom>
        </p:spPr>
      </p:pic>
    </p:spTree>
    <p:extLst>
      <p:ext uri="{BB962C8B-B14F-4D97-AF65-F5344CB8AC3E}">
        <p14:creationId xmlns:p14="http://schemas.microsoft.com/office/powerpoint/2010/main" val="366120901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01C5467-457F-4575-8CBC-B70416C4AEEA}"/>
              </a:ext>
            </a:extLst>
          </p:cNvPr>
          <p:cNvSpPr txBox="1">
            <a:spLocks noGrp="1"/>
          </p:cNvSpPr>
          <p:nvPr>
            <p:ph type="title"/>
          </p:nvPr>
        </p:nvSpPr>
        <p:spPr>
          <a:xfrm>
            <a:off x="400050" y="52888"/>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E9511C"/>
                </a:solidFill>
                <a:latin typeface="Trebuchet MS" panose="020B0603020202020204" pitchFamily="34" charset="0"/>
              </a:rPr>
              <a:t>UN TERRITOIRE A L’ÉCONOMIE INNOVANTE,</a:t>
            </a:r>
            <a:r>
              <a:rPr lang="fr-FR" dirty="0">
                <a:solidFill>
                  <a:srgbClr val="E9511C"/>
                </a:solidFill>
                <a:latin typeface="Trebuchet MS" panose="020B0603020202020204" pitchFamily="34" charset="0"/>
              </a:rPr>
              <a:t> STIMULÉE PAR SES FILIÈRES D’EXCELLENCE</a:t>
            </a:r>
            <a:endParaRPr lang="fr-FR" b="1" dirty="0">
              <a:solidFill>
                <a:srgbClr val="E9511C"/>
              </a:solidFill>
              <a:latin typeface="Trebuchet MS" panose="020B0603020202020204" pitchFamily="34" charset="0"/>
            </a:endParaRPr>
          </a:p>
        </p:txBody>
      </p:sp>
      <p:sp>
        <p:nvSpPr>
          <p:cNvPr id="5" name="Espace réservé du contenu 2">
            <a:extLst>
              <a:ext uri="{FF2B5EF4-FFF2-40B4-BE49-F238E27FC236}">
                <a16:creationId xmlns:a16="http://schemas.microsoft.com/office/drawing/2014/main" id="{C5925DD3-1879-4E09-9AA2-4D8E949E37AF}"/>
              </a:ext>
            </a:extLst>
          </p:cNvPr>
          <p:cNvSpPr txBox="1">
            <a:spLocks/>
          </p:cNvSpPr>
          <p:nvPr/>
        </p:nvSpPr>
        <p:spPr>
          <a:xfrm>
            <a:off x="2104571" y="1503022"/>
            <a:ext cx="5999776"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E9511C"/>
                </a:highlight>
                <a:latin typeface="Trebuchet MS" panose="020B0603020202020204" pitchFamily="34" charset="0"/>
              </a:rPr>
              <a:t>Accompagner et dynamiser le développement économique du territoire</a:t>
            </a:r>
          </a:p>
          <a:p>
            <a:pPr marL="0" indent="0" algn="just">
              <a:buNone/>
            </a:pPr>
            <a:r>
              <a:rPr lang="fr-FR" sz="1500" dirty="0">
                <a:latin typeface="Trebuchet MS" panose="020B0603020202020204" pitchFamily="34" charset="0"/>
              </a:rPr>
              <a:t>En 2024 :</a:t>
            </a:r>
          </a:p>
          <a:p>
            <a:pPr algn="just">
              <a:buFontTx/>
              <a:buChar char="-"/>
            </a:pPr>
            <a:r>
              <a:rPr lang="fr-FR" sz="1500" dirty="0">
                <a:latin typeface="Trebuchet MS" panose="020B0603020202020204" pitchFamily="34" charset="0"/>
              </a:rPr>
              <a:t>Structuration de la </a:t>
            </a:r>
            <a:r>
              <a:rPr lang="fr-FR" sz="1500" b="1" dirty="0">
                <a:solidFill>
                  <a:srgbClr val="E9511C"/>
                </a:solidFill>
                <a:latin typeface="Trebuchet MS" panose="020B0603020202020204" pitchFamily="34" charset="0"/>
              </a:rPr>
              <a:t>filière Lorient Composite Valley</a:t>
            </a:r>
            <a:r>
              <a:rPr lang="fr-FR" sz="1500" dirty="0">
                <a:latin typeface="Trebuchet MS" panose="020B0603020202020204" pitchFamily="34" charset="0"/>
              </a:rPr>
              <a:t>;</a:t>
            </a:r>
          </a:p>
          <a:p>
            <a:pPr algn="just">
              <a:buFontTx/>
              <a:buChar char="-"/>
            </a:pPr>
            <a:r>
              <a:rPr lang="fr-FR" sz="1500" dirty="0">
                <a:latin typeface="Trebuchet MS" panose="020B0603020202020204" pitchFamily="34" charset="0"/>
              </a:rPr>
              <a:t>Poursuite des démarches </a:t>
            </a:r>
            <a:r>
              <a:rPr lang="fr-FR" sz="1500" b="1" dirty="0">
                <a:solidFill>
                  <a:srgbClr val="E9511C"/>
                </a:solidFill>
                <a:latin typeface="Trebuchet MS" panose="020B0603020202020204" pitchFamily="34" charset="0"/>
              </a:rPr>
              <a:t>Territoire d’industrie et Rebond industriel;</a:t>
            </a:r>
          </a:p>
          <a:p>
            <a:pPr algn="just">
              <a:buFontTx/>
              <a:buChar char="-"/>
            </a:pPr>
            <a:r>
              <a:rPr lang="fr-FR" sz="1500" dirty="0">
                <a:latin typeface="Trebuchet MS" panose="020B0603020202020204" pitchFamily="34" charset="0"/>
              </a:rPr>
              <a:t>Des projets de recherche sur les écosystèmes locaux de l’UBS soutenus dans le cadre du Contrat de projet Etat-Région.</a:t>
            </a:r>
          </a:p>
        </p:txBody>
      </p:sp>
      <p:sp>
        <p:nvSpPr>
          <p:cNvPr id="8" name="Espace réservé du contenu 2">
            <a:extLst>
              <a:ext uri="{FF2B5EF4-FFF2-40B4-BE49-F238E27FC236}">
                <a16:creationId xmlns:a16="http://schemas.microsoft.com/office/drawing/2014/main" id="{6DE58A2C-9D53-4D37-BF9A-317BB9DDA19F}"/>
              </a:ext>
            </a:extLst>
          </p:cNvPr>
          <p:cNvSpPr txBox="1">
            <a:spLocks/>
          </p:cNvSpPr>
          <p:nvPr/>
        </p:nvSpPr>
        <p:spPr>
          <a:xfrm>
            <a:off x="2104571" y="3991972"/>
            <a:ext cx="5999775"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E9511C"/>
                </a:highlight>
                <a:latin typeface="Trebuchet MS" panose="020B0603020202020204" pitchFamily="34" charset="0"/>
              </a:rPr>
              <a:t>Mettre en cohérence les filières de formation avec les besoins du territoire</a:t>
            </a:r>
          </a:p>
          <a:p>
            <a:pPr marL="0" indent="0" algn="just">
              <a:buNone/>
            </a:pPr>
            <a:r>
              <a:rPr lang="fr-FR" sz="1500" dirty="0">
                <a:latin typeface="Trebuchet MS" panose="020B0603020202020204" pitchFamily="34" charset="0"/>
              </a:rPr>
              <a:t>Des démarches engagées auprès des industriels, des collèges et organismes de formation pour mieux </a:t>
            </a:r>
            <a:r>
              <a:rPr lang="fr-FR" sz="1500" b="1" dirty="0">
                <a:solidFill>
                  <a:srgbClr val="E9511C"/>
                </a:solidFill>
                <a:latin typeface="Trebuchet MS" panose="020B0603020202020204" pitchFamily="34" charset="0"/>
              </a:rPr>
              <a:t>valoriser les métiers industriels en tension.</a:t>
            </a:r>
          </a:p>
        </p:txBody>
      </p:sp>
      <p:sp>
        <p:nvSpPr>
          <p:cNvPr id="9" name="Espace réservé du contenu 2">
            <a:extLst>
              <a:ext uri="{FF2B5EF4-FFF2-40B4-BE49-F238E27FC236}">
                <a16:creationId xmlns:a16="http://schemas.microsoft.com/office/drawing/2014/main" id="{6765F6C2-C28C-4F42-A916-8E764F34B4EA}"/>
              </a:ext>
            </a:extLst>
          </p:cNvPr>
          <p:cNvSpPr txBox="1">
            <a:spLocks/>
          </p:cNvSpPr>
          <p:nvPr/>
        </p:nvSpPr>
        <p:spPr>
          <a:xfrm>
            <a:off x="2104571" y="5354978"/>
            <a:ext cx="59997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E9511C"/>
                </a:highlight>
                <a:latin typeface="Trebuchet MS" panose="020B0603020202020204" pitchFamily="34" charset="0"/>
              </a:rPr>
              <a:t>Garantir le maintien d’une agriculture productive qui sait se réinventer</a:t>
            </a:r>
          </a:p>
          <a:p>
            <a:pPr marL="0" indent="0" algn="just">
              <a:buNone/>
            </a:pPr>
            <a:r>
              <a:rPr lang="fr-FR" sz="1500" dirty="0">
                <a:latin typeface="Trebuchet MS" panose="020B0603020202020204" pitchFamily="34" charset="0"/>
              </a:rPr>
              <a:t>L’</a:t>
            </a:r>
            <a:r>
              <a:rPr lang="fr-FR" sz="1500" b="1" dirty="0">
                <a:solidFill>
                  <a:srgbClr val="E9511C"/>
                </a:solidFill>
                <a:latin typeface="Trebuchet MS" panose="020B0603020202020204" pitchFamily="34" charset="0"/>
              </a:rPr>
              <a:t>aide aux installations en agriculture </a:t>
            </a:r>
            <a:r>
              <a:rPr lang="fr-FR" sz="1500" dirty="0">
                <a:latin typeface="Trebuchet MS" panose="020B0603020202020204" pitchFamily="34" charset="0"/>
              </a:rPr>
              <a:t>de Lorient Agglomération a permis de soutenir 2 agricultrices et 6 agriculteurs (dont 3 en circuit court et 3 en agriculture biologique).</a:t>
            </a:r>
            <a:endParaRPr lang="fr-FR" sz="1500" dirty="0">
              <a:solidFill>
                <a:srgbClr val="07AFAC"/>
              </a:solidFill>
              <a:latin typeface="Trebuchet MS" panose="020B0603020202020204" pitchFamily="34" charset="0"/>
            </a:endParaRPr>
          </a:p>
        </p:txBody>
      </p:sp>
      <p:sp>
        <p:nvSpPr>
          <p:cNvPr id="11" name="Espace réservé du numéro de diapositive 10">
            <a:extLst>
              <a:ext uri="{FF2B5EF4-FFF2-40B4-BE49-F238E27FC236}">
                <a16:creationId xmlns:a16="http://schemas.microsoft.com/office/drawing/2014/main" id="{03F3446C-D53C-45AD-AB2F-A62067281770}"/>
              </a:ext>
            </a:extLst>
          </p:cNvPr>
          <p:cNvSpPr>
            <a:spLocks noGrp="1"/>
          </p:cNvSpPr>
          <p:nvPr>
            <p:ph type="sldNum" sz="quarter" idx="12"/>
          </p:nvPr>
        </p:nvSpPr>
        <p:spPr/>
        <p:txBody>
          <a:bodyPr/>
          <a:lstStyle/>
          <a:p>
            <a:fld id="{B399920C-DA5C-4E9F-A23C-F553F19755F9}" type="slidenum">
              <a:rPr lang="fr-FR" smtClean="0"/>
              <a:t>10</a:t>
            </a:fld>
            <a:endParaRPr lang="fr-FR"/>
          </a:p>
        </p:txBody>
      </p:sp>
      <p:pic>
        <p:nvPicPr>
          <p:cNvPr id="10" name="Image 9">
            <a:extLst>
              <a:ext uri="{FF2B5EF4-FFF2-40B4-BE49-F238E27FC236}">
                <a16:creationId xmlns:a16="http://schemas.microsoft.com/office/drawing/2014/main" id="{D4F01BFD-31DB-470B-A773-C13F4DED9140}"/>
              </a:ext>
            </a:extLst>
          </p:cNvPr>
          <p:cNvPicPr>
            <a:picLocks noChangeAspect="1"/>
          </p:cNvPicPr>
          <p:nvPr/>
        </p:nvPicPr>
        <p:blipFill>
          <a:blip r:embed="rId2"/>
          <a:stretch>
            <a:fillRect/>
          </a:stretch>
        </p:blipFill>
        <p:spPr>
          <a:xfrm>
            <a:off x="170572" y="1462088"/>
            <a:ext cx="1723556" cy="5343024"/>
          </a:xfrm>
          <a:prstGeom prst="rect">
            <a:avLst/>
          </a:prstGeom>
        </p:spPr>
      </p:pic>
      <p:pic>
        <p:nvPicPr>
          <p:cNvPr id="12" name="Image 11">
            <a:extLst>
              <a:ext uri="{FF2B5EF4-FFF2-40B4-BE49-F238E27FC236}">
                <a16:creationId xmlns:a16="http://schemas.microsoft.com/office/drawing/2014/main" id="{286B3DD6-D571-49C2-B165-A0576E94C458}"/>
              </a:ext>
            </a:extLst>
          </p:cNvPr>
          <p:cNvPicPr>
            <a:picLocks noChangeAspect="1"/>
          </p:cNvPicPr>
          <p:nvPr/>
        </p:nvPicPr>
        <p:blipFill>
          <a:blip r:embed="rId3"/>
          <a:stretch>
            <a:fillRect/>
          </a:stretch>
        </p:blipFill>
        <p:spPr>
          <a:xfrm>
            <a:off x="8610600" y="1378451"/>
            <a:ext cx="3755394" cy="6135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23738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41516B8-984A-4427-8A54-29AEA1477025}"/>
              </a:ext>
            </a:extLst>
          </p:cNvPr>
          <p:cNvSpPr txBox="1">
            <a:spLocks noGrp="1"/>
          </p:cNvSpPr>
          <p:nvPr>
            <p:ph type="title"/>
          </p:nvPr>
        </p:nvSpPr>
        <p:spPr>
          <a:xfrm>
            <a:off x="400050" y="-203072"/>
            <a:ext cx="12401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E9511C"/>
                </a:solidFill>
                <a:latin typeface="Trebuchet MS" panose="020B0603020202020204" pitchFamily="34" charset="0"/>
              </a:rPr>
              <a:t>UN TERRITOIRE </a:t>
            </a:r>
            <a:r>
              <a:rPr lang="fr-FR" b="1" dirty="0">
                <a:solidFill>
                  <a:srgbClr val="E9511C"/>
                </a:solidFill>
                <a:latin typeface="Trebuchet MS" panose="020B0603020202020204" pitchFamily="34" charset="0"/>
              </a:rPr>
              <a:t>D’EXCELLENCES MARITIMES</a:t>
            </a:r>
          </a:p>
        </p:txBody>
      </p:sp>
      <p:sp>
        <p:nvSpPr>
          <p:cNvPr id="5" name="Espace réservé du contenu 2">
            <a:extLst>
              <a:ext uri="{FF2B5EF4-FFF2-40B4-BE49-F238E27FC236}">
                <a16:creationId xmlns:a16="http://schemas.microsoft.com/office/drawing/2014/main" id="{94576BA3-F0BA-40F4-84BA-856D6D954291}"/>
              </a:ext>
            </a:extLst>
          </p:cNvPr>
          <p:cNvSpPr txBox="1">
            <a:spLocks/>
          </p:cNvSpPr>
          <p:nvPr/>
        </p:nvSpPr>
        <p:spPr>
          <a:xfrm>
            <a:off x="377371" y="1020068"/>
            <a:ext cx="5878286"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Conforter les activités maritimes en modernisant les infrastructures</a:t>
            </a:r>
          </a:p>
          <a:p>
            <a:pPr marL="0" indent="0" algn="just">
              <a:buNone/>
            </a:pPr>
            <a:r>
              <a:rPr lang="fr-FR" sz="1500" dirty="0">
                <a:latin typeface="Trebuchet MS" panose="020B0603020202020204" pitchFamily="34" charset="0"/>
              </a:rPr>
              <a:t>Un </a:t>
            </a:r>
            <a:r>
              <a:rPr lang="fr-FR" sz="1500" b="1" dirty="0">
                <a:solidFill>
                  <a:srgbClr val="E9511C"/>
                </a:solidFill>
                <a:latin typeface="Trebuchet MS" panose="020B0603020202020204" pitchFamily="34" charset="0"/>
              </a:rPr>
              <a:t>nouveau ponton </a:t>
            </a:r>
            <a:r>
              <a:rPr lang="fr-FR" sz="1500" dirty="0">
                <a:latin typeface="Trebuchet MS" panose="020B0603020202020204" pitchFamily="34" charset="0"/>
              </a:rPr>
              <a:t>livré en 2024 sur le site du Péristyle à Lorient et baptisé « La Découverte ».</a:t>
            </a:r>
          </a:p>
          <a:p>
            <a:pPr marL="0" indent="0" algn="just">
              <a:buNone/>
            </a:pPr>
            <a:r>
              <a:rPr lang="fr-FR" sz="1500" dirty="0">
                <a:latin typeface="Trebuchet MS" panose="020B0603020202020204" pitchFamily="34" charset="0"/>
              </a:rPr>
              <a:t>Démarrage du chantier de construction de la </a:t>
            </a:r>
            <a:r>
              <a:rPr lang="fr-FR" sz="1500" b="1" dirty="0">
                <a:solidFill>
                  <a:srgbClr val="E9511C"/>
                </a:solidFill>
                <a:latin typeface="Trebuchet MS" panose="020B0603020202020204" pitchFamily="34" charset="0"/>
              </a:rPr>
              <a:t>« Maison des skippers »</a:t>
            </a:r>
            <a:r>
              <a:rPr lang="fr-FR" sz="1500" dirty="0">
                <a:latin typeface="Trebuchet MS" panose="020B0603020202020204" pitchFamily="34" charset="0"/>
              </a:rPr>
              <a:t>, nouveau phare de la course au large qui viendra conforter le niveau de services attendu par les teams et la place internationale du site de Lorient La Base.</a:t>
            </a:r>
          </a:p>
        </p:txBody>
      </p:sp>
      <p:sp>
        <p:nvSpPr>
          <p:cNvPr id="7" name="Espace réservé du contenu 2">
            <a:extLst>
              <a:ext uri="{FF2B5EF4-FFF2-40B4-BE49-F238E27FC236}">
                <a16:creationId xmlns:a16="http://schemas.microsoft.com/office/drawing/2014/main" id="{DD32E875-4049-4DCB-BAA2-10933CBB1D86}"/>
              </a:ext>
            </a:extLst>
          </p:cNvPr>
          <p:cNvSpPr txBox="1">
            <a:spLocks/>
          </p:cNvSpPr>
          <p:nvPr/>
        </p:nvSpPr>
        <p:spPr>
          <a:xfrm>
            <a:off x="400050" y="3108868"/>
            <a:ext cx="5873540"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Construire le port de demain</a:t>
            </a:r>
          </a:p>
          <a:p>
            <a:pPr marL="0" indent="0" algn="just">
              <a:buNone/>
            </a:pPr>
            <a:r>
              <a:rPr lang="fr-FR" sz="1500" dirty="0">
                <a:latin typeface="Trebuchet MS" panose="020B0603020202020204" pitchFamily="34" charset="0"/>
              </a:rPr>
              <a:t>Lorient Agglomération a octroyé des subventions à Ifremer concernant le bassin d’essai, ainsi qu’à </a:t>
            </a:r>
            <a:r>
              <a:rPr lang="fr-FR" sz="1500" dirty="0" err="1">
                <a:latin typeface="Trebuchet MS" panose="020B0603020202020204" pitchFamily="34" charset="0"/>
              </a:rPr>
              <a:t>Idmer</a:t>
            </a:r>
            <a:r>
              <a:rPr lang="fr-FR" sz="1500" dirty="0">
                <a:latin typeface="Trebuchet MS" panose="020B0603020202020204" pitchFamily="34" charset="0"/>
              </a:rPr>
              <a:t> pour la valorisation des produits de la mer.</a:t>
            </a:r>
            <a:endParaRPr lang="fr-FR" sz="1500" dirty="0">
              <a:solidFill>
                <a:srgbClr val="07AFAC"/>
              </a:solidFill>
              <a:latin typeface="Trebuchet MS" panose="020B0603020202020204" pitchFamily="34" charset="0"/>
            </a:endParaRPr>
          </a:p>
        </p:txBody>
      </p:sp>
      <p:sp>
        <p:nvSpPr>
          <p:cNvPr id="10" name="Espace réservé du numéro de diapositive 9">
            <a:extLst>
              <a:ext uri="{FF2B5EF4-FFF2-40B4-BE49-F238E27FC236}">
                <a16:creationId xmlns:a16="http://schemas.microsoft.com/office/drawing/2014/main" id="{D63DC112-A711-46A1-A975-E2D2C9684698}"/>
              </a:ext>
            </a:extLst>
          </p:cNvPr>
          <p:cNvSpPr>
            <a:spLocks noGrp="1"/>
          </p:cNvSpPr>
          <p:nvPr>
            <p:ph type="sldNum" sz="quarter" idx="12"/>
          </p:nvPr>
        </p:nvSpPr>
        <p:spPr/>
        <p:txBody>
          <a:bodyPr/>
          <a:lstStyle/>
          <a:p>
            <a:fld id="{B399920C-DA5C-4E9F-A23C-F553F19755F9}" type="slidenum">
              <a:rPr lang="fr-FR" smtClean="0"/>
              <a:t>11</a:t>
            </a:fld>
            <a:endParaRPr lang="fr-FR"/>
          </a:p>
        </p:txBody>
      </p:sp>
      <p:sp>
        <p:nvSpPr>
          <p:cNvPr id="8" name="Espace réservé du contenu 2">
            <a:extLst>
              <a:ext uri="{FF2B5EF4-FFF2-40B4-BE49-F238E27FC236}">
                <a16:creationId xmlns:a16="http://schemas.microsoft.com/office/drawing/2014/main" id="{2BFD635F-8F23-4519-9B33-995E52877CA0}"/>
              </a:ext>
            </a:extLst>
          </p:cNvPr>
          <p:cNvSpPr txBox="1">
            <a:spLocks/>
          </p:cNvSpPr>
          <p:nvPr/>
        </p:nvSpPr>
        <p:spPr>
          <a:xfrm>
            <a:off x="6495192" y="1020068"/>
            <a:ext cx="5319437" cy="11570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Faire de Lorient La Base, la capitale du nautisme</a:t>
            </a:r>
          </a:p>
          <a:p>
            <a:pPr marL="0" indent="0" algn="just">
              <a:buNone/>
            </a:pPr>
            <a:r>
              <a:rPr lang="fr-FR" sz="1500" dirty="0">
                <a:latin typeface="Trebuchet MS" panose="020B0603020202020204" pitchFamily="34" charset="0"/>
              </a:rPr>
              <a:t>La course transatlantique </a:t>
            </a:r>
            <a:r>
              <a:rPr lang="fr-FR" sz="1500" b="1" dirty="0">
                <a:solidFill>
                  <a:srgbClr val="E9511C"/>
                </a:solidFill>
                <a:latin typeface="Trebuchet MS" panose="020B0603020202020204" pitchFamily="34" charset="0"/>
              </a:rPr>
              <a:t>« The Transat » </a:t>
            </a:r>
            <a:r>
              <a:rPr lang="fr-FR" sz="1500" dirty="0">
                <a:latin typeface="Trebuchet MS" panose="020B0603020202020204" pitchFamily="34" charset="0"/>
              </a:rPr>
              <a:t>s’est élancée de Lorient La Base en avril 2024 : 48 bateaux étaient au départ avec une arrivée très suivie à New York.</a:t>
            </a:r>
            <a:endParaRPr lang="fr-FR" sz="1500" dirty="0">
              <a:solidFill>
                <a:srgbClr val="07AFAC"/>
              </a:solidFill>
              <a:latin typeface="Trebuchet MS" panose="020B0603020202020204" pitchFamily="34" charset="0"/>
            </a:endParaRPr>
          </a:p>
        </p:txBody>
      </p:sp>
      <p:sp>
        <p:nvSpPr>
          <p:cNvPr id="11" name="Espace réservé du contenu 2">
            <a:extLst>
              <a:ext uri="{FF2B5EF4-FFF2-40B4-BE49-F238E27FC236}">
                <a16:creationId xmlns:a16="http://schemas.microsoft.com/office/drawing/2014/main" id="{F4FEC89A-9CA7-4A6B-AD2A-F1AD3D48DBC2}"/>
              </a:ext>
            </a:extLst>
          </p:cNvPr>
          <p:cNvSpPr txBox="1">
            <a:spLocks/>
          </p:cNvSpPr>
          <p:nvPr/>
        </p:nvSpPr>
        <p:spPr>
          <a:xfrm>
            <a:off x="6495192" y="2408561"/>
            <a:ext cx="5266126"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Fédérer les acteurs maritimes du territoire</a:t>
            </a:r>
          </a:p>
          <a:p>
            <a:pPr marL="0" indent="0" algn="just">
              <a:buNone/>
            </a:pPr>
            <a:r>
              <a:rPr lang="fr-FR" sz="1500" dirty="0">
                <a:latin typeface="Trebuchet MS" panose="020B0603020202020204" pitchFamily="34" charset="0"/>
              </a:rPr>
              <a:t>Différents </a:t>
            </a:r>
            <a:r>
              <a:rPr lang="fr-FR" sz="1500" b="1" dirty="0">
                <a:solidFill>
                  <a:srgbClr val="E9511C"/>
                </a:solidFill>
                <a:latin typeface="Trebuchet MS" panose="020B0603020202020204" pitchFamily="34" charset="0"/>
              </a:rPr>
              <a:t>rendez-vous maritimes </a:t>
            </a:r>
            <a:r>
              <a:rPr lang="fr-FR" sz="1500" dirty="0">
                <a:latin typeface="Trebuchet MS" panose="020B0603020202020204" pitchFamily="34" charset="0"/>
              </a:rPr>
              <a:t>grand-public ou professionnels ont jalonné 2024 : Lorient Océans, le festival Pêcheur du monde ou encore le salon </a:t>
            </a:r>
            <a:r>
              <a:rPr lang="fr-FR" sz="1500" dirty="0" err="1">
                <a:latin typeface="Trebuchet MS" panose="020B0603020202020204" pitchFamily="34" charset="0"/>
              </a:rPr>
              <a:t>Pro&amp;Mer</a:t>
            </a:r>
            <a:r>
              <a:rPr lang="fr-FR" sz="1500" dirty="0">
                <a:latin typeface="Trebuchet MS" panose="020B0603020202020204" pitchFamily="34" charset="0"/>
              </a:rPr>
              <a:t>.</a:t>
            </a:r>
            <a:endParaRPr lang="fr-FR" sz="1500" dirty="0">
              <a:solidFill>
                <a:srgbClr val="07AFAC"/>
              </a:solidFill>
              <a:latin typeface="Trebuchet MS" panose="020B0603020202020204" pitchFamily="34" charset="0"/>
            </a:endParaRPr>
          </a:p>
        </p:txBody>
      </p:sp>
      <p:pic>
        <p:nvPicPr>
          <p:cNvPr id="6" name="Image 5">
            <a:extLst>
              <a:ext uri="{FF2B5EF4-FFF2-40B4-BE49-F238E27FC236}">
                <a16:creationId xmlns:a16="http://schemas.microsoft.com/office/drawing/2014/main" id="{1BB2BB6C-30E4-4B98-AA70-8BF1AB1D48F2}"/>
              </a:ext>
            </a:extLst>
          </p:cNvPr>
          <p:cNvPicPr>
            <a:picLocks noChangeAspect="1"/>
          </p:cNvPicPr>
          <p:nvPr/>
        </p:nvPicPr>
        <p:blipFill>
          <a:blip r:embed="rId2"/>
          <a:stretch>
            <a:fillRect/>
          </a:stretch>
        </p:blipFill>
        <p:spPr>
          <a:xfrm>
            <a:off x="0" y="4291058"/>
            <a:ext cx="7922379" cy="2551734"/>
          </a:xfrm>
          <a:prstGeom prst="rect">
            <a:avLst/>
          </a:prstGeom>
        </p:spPr>
      </p:pic>
      <p:pic>
        <p:nvPicPr>
          <p:cNvPr id="9" name="Image 8">
            <a:extLst>
              <a:ext uri="{FF2B5EF4-FFF2-40B4-BE49-F238E27FC236}">
                <a16:creationId xmlns:a16="http://schemas.microsoft.com/office/drawing/2014/main" id="{1D9109DA-9DDD-4C6B-960D-FA6559017B06}"/>
              </a:ext>
            </a:extLst>
          </p:cNvPr>
          <p:cNvPicPr>
            <a:picLocks noChangeAspect="1"/>
          </p:cNvPicPr>
          <p:nvPr/>
        </p:nvPicPr>
        <p:blipFill>
          <a:blip r:embed="rId3"/>
          <a:stretch>
            <a:fillRect/>
          </a:stretch>
        </p:blipFill>
        <p:spPr>
          <a:xfrm>
            <a:off x="6872562" y="4283716"/>
            <a:ext cx="5319438" cy="2645720"/>
          </a:xfrm>
          <a:prstGeom prst="rect">
            <a:avLst/>
          </a:prstGeom>
        </p:spPr>
      </p:pic>
    </p:spTree>
    <p:extLst>
      <p:ext uri="{BB962C8B-B14F-4D97-AF65-F5344CB8AC3E}">
        <p14:creationId xmlns:p14="http://schemas.microsoft.com/office/powerpoint/2010/main" val="1639905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F2ECF14-09FC-46A1-894A-2EE49802F750}"/>
              </a:ext>
            </a:extLst>
          </p:cNvPr>
          <p:cNvSpPr>
            <a:spLocks noGrp="1"/>
          </p:cNvSpPr>
          <p:nvPr>
            <p:ph type="sldNum" sz="quarter" idx="12"/>
          </p:nvPr>
        </p:nvSpPr>
        <p:spPr/>
        <p:txBody>
          <a:bodyPr/>
          <a:lstStyle/>
          <a:p>
            <a:fld id="{B399920C-DA5C-4E9F-A23C-F553F19755F9}" type="slidenum">
              <a:rPr lang="fr-FR" smtClean="0"/>
              <a:t>12</a:t>
            </a:fld>
            <a:endParaRPr lang="fr-FR"/>
          </a:p>
        </p:txBody>
      </p:sp>
      <p:sp>
        <p:nvSpPr>
          <p:cNvPr id="5" name="Titre 1">
            <a:extLst>
              <a:ext uri="{FF2B5EF4-FFF2-40B4-BE49-F238E27FC236}">
                <a16:creationId xmlns:a16="http://schemas.microsoft.com/office/drawing/2014/main" id="{A3C9B58A-50F4-4D03-A5EC-424A3A0EAC02}"/>
              </a:ext>
            </a:extLst>
          </p:cNvPr>
          <p:cNvSpPr txBox="1">
            <a:spLocks noGrp="1"/>
          </p:cNvSpPr>
          <p:nvPr>
            <p:ph type="title"/>
          </p:nvPr>
        </p:nvSpPr>
        <p:spPr>
          <a:xfrm>
            <a:off x="260350" y="0"/>
            <a:ext cx="11093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E9511C"/>
                </a:solidFill>
                <a:latin typeface="Trebuchet MS" panose="020B0603020202020204" pitchFamily="34" charset="0"/>
              </a:rPr>
              <a:t>UN TERRITOIRE</a:t>
            </a:r>
            <a:r>
              <a:rPr lang="fr-FR" b="1" dirty="0">
                <a:solidFill>
                  <a:srgbClr val="E9511C"/>
                </a:solidFill>
                <a:latin typeface="Trebuchet MS" panose="020B0603020202020204" pitchFamily="34" charset="0"/>
              </a:rPr>
              <a:t> </a:t>
            </a:r>
            <a:r>
              <a:rPr lang="fr-FR" dirty="0">
                <a:solidFill>
                  <a:srgbClr val="E9511C"/>
                </a:solidFill>
                <a:latin typeface="Trebuchet MS" panose="020B0603020202020204" pitchFamily="34" charset="0"/>
              </a:rPr>
              <a:t>ATTRACTIF </a:t>
            </a:r>
            <a:r>
              <a:rPr lang="fr-FR" b="1" dirty="0">
                <a:solidFill>
                  <a:srgbClr val="E9511C"/>
                </a:solidFill>
                <a:latin typeface="Trebuchet MS" panose="020B0603020202020204" pitchFamily="34" charset="0"/>
              </a:rPr>
              <a:t>AU BÉNÉFICE</a:t>
            </a:r>
            <a:br>
              <a:rPr lang="fr-FR" b="1" dirty="0">
                <a:solidFill>
                  <a:srgbClr val="E9511C"/>
                </a:solidFill>
                <a:latin typeface="Trebuchet MS" panose="020B0603020202020204" pitchFamily="34" charset="0"/>
              </a:rPr>
            </a:br>
            <a:r>
              <a:rPr lang="fr-FR" b="1" dirty="0">
                <a:solidFill>
                  <a:srgbClr val="E9511C"/>
                </a:solidFill>
                <a:latin typeface="Trebuchet MS" panose="020B0603020202020204" pitchFamily="34" charset="0"/>
              </a:rPr>
              <a:t>DE L’EMPLOI</a:t>
            </a:r>
          </a:p>
        </p:txBody>
      </p:sp>
      <p:sp>
        <p:nvSpPr>
          <p:cNvPr id="6" name="Espace réservé du contenu 2">
            <a:extLst>
              <a:ext uri="{FF2B5EF4-FFF2-40B4-BE49-F238E27FC236}">
                <a16:creationId xmlns:a16="http://schemas.microsoft.com/office/drawing/2014/main" id="{6FF1F4D6-6C4F-42E6-89F9-7170A5227FDF}"/>
              </a:ext>
            </a:extLst>
          </p:cNvPr>
          <p:cNvSpPr txBox="1">
            <a:spLocks/>
          </p:cNvSpPr>
          <p:nvPr/>
        </p:nvSpPr>
        <p:spPr>
          <a:xfrm>
            <a:off x="260350" y="1429298"/>
            <a:ext cx="526190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Valoriser et promouvoir l’image du territoire</a:t>
            </a:r>
          </a:p>
          <a:p>
            <a:pPr marL="0" indent="0" algn="just">
              <a:buNone/>
            </a:pPr>
            <a:r>
              <a:rPr lang="fr-FR" sz="1500" dirty="0">
                <a:latin typeface="Trebuchet MS" panose="020B0603020202020204" pitchFamily="34" charset="0"/>
              </a:rPr>
              <a:t>La nouvelle marque </a:t>
            </a:r>
            <a:r>
              <a:rPr lang="fr-FR" sz="1500" b="1" dirty="0">
                <a:solidFill>
                  <a:srgbClr val="E9511C"/>
                </a:solidFill>
                <a:latin typeface="Trebuchet MS" panose="020B0603020202020204" pitchFamily="34" charset="0"/>
              </a:rPr>
              <a:t>« Lorient Bretagne Sud – Au sens large »</a:t>
            </a:r>
            <a:r>
              <a:rPr lang="fr-FR" sz="1500" b="1" dirty="0">
                <a:latin typeface="Trebuchet MS" panose="020B0603020202020204" pitchFamily="34" charset="0"/>
              </a:rPr>
              <a:t> </a:t>
            </a:r>
            <a:r>
              <a:rPr lang="fr-FR" sz="1500" dirty="0">
                <a:latin typeface="Trebuchet MS" panose="020B0603020202020204" pitchFamily="34" charset="0"/>
              </a:rPr>
              <a:t>a été lancée officiellement en 2024 à l’occasion de la cérémonie des vœux devant 700 acteurs socio-économiques de l’agglomération. </a:t>
            </a:r>
          </a:p>
          <a:p>
            <a:pPr marL="0" indent="0" algn="just">
              <a:buNone/>
            </a:pPr>
            <a:r>
              <a:rPr lang="fr-FR" sz="1500" dirty="0">
                <a:latin typeface="Trebuchet MS" panose="020B0603020202020204" pitchFamily="34" charset="0"/>
              </a:rPr>
              <a:t>Parmi les </a:t>
            </a:r>
            <a:r>
              <a:rPr lang="fr-FR" sz="1500" b="1" dirty="0">
                <a:solidFill>
                  <a:srgbClr val="E9511C"/>
                </a:solidFill>
                <a:latin typeface="Trebuchet MS" panose="020B0603020202020204" pitchFamily="34" charset="0"/>
              </a:rPr>
              <a:t>grands évènements </a:t>
            </a:r>
            <a:r>
              <a:rPr lang="fr-FR" sz="1500" dirty="0">
                <a:latin typeface="Trebuchet MS" panose="020B0603020202020204" pitchFamily="34" charset="0"/>
              </a:rPr>
              <a:t>accueillis en 2024, on retiendra notamment le village de la course transatlantique « The Transat CIC », la 3</a:t>
            </a:r>
            <a:r>
              <a:rPr lang="fr-FR" sz="1500" baseline="30000" dirty="0">
                <a:latin typeface="Trebuchet MS" panose="020B0603020202020204" pitchFamily="34" charset="0"/>
              </a:rPr>
              <a:t>ème</a:t>
            </a:r>
            <a:r>
              <a:rPr lang="fr-FR" sz="1500" dirty="0">
                <a:latin typeface="Trebuchet MS" panose="020B0603020202020204" pitchFamily="34" charset="0"/>
              </a:rPr>
              <a:t> édition du festival Lorient Océans ou encore la seconde édition du Forum Les Accessibles.</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0A7FF6C-5FED-4F11-8301-2CD3F27F133E}"/>
              </a:ext>
            </a:extLst>
          </p:cNvPr>
          <p:cNvSpPr txBox="1">
            <a:spLocks/>
          </p:cNvSpPr>
          <p:nvPr/>
        </p:nvSpPr>
        <p:spPr>
          <a:xfrm>
            <a:off x="260350" y="4307342"/>
            <a:ext cx="5261909"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Soutenir et attirer les porteurs de projets et les talents</a:t>
            </a:r>
          </a:p>
          <a:p>
            <a:pPr marL="0" indent="0" algn="just">
              <a:buNone/>
            </a:pPr>
            <a:r>
              <a:rPr lang="fr-FR" sz="1500" dirty="0">
                <a:latin typeface="Trebuchet MS" panose="020B0603020202020204" pitchFamily="34" charset="0"/>
              </a:rPr>
              <a:t>Lorient Agglomération cofinance avec la Région, le dispositif </a:t>
            </a:r>
            <a:r>
              <a:rPr lang="fr-FR" sz="1500" dirty="0">
                <a:solidFill>
                  <a:srgbClr val="E9511C"/>
                </a:solidFill>
                <a:latin typeface="Trebuchet MS" panose="020B0603020202020204" pitchFamily="34" charset="0"/>
              </a:rPr>
              <a:t>« </a:t>
            </a:r>
            <a:r>
              <a:rPr lang="fr-FR" sz="1500" b="1" dirty="0" err="1">
                <a:solidFill>
                  <a:srgbClr val="E9511C"/>
                </a:solidFill>
                <a:latin typeface="Trebuchet MS" panose="020B0603020202020204" pitchFamily="34" charset="0"/>
              </a:rPr>
              <a:t>Pass</a:t>
            </a:r>
            <a:r>
              <a:rPr lang="fr-FR" sz="1500" b="1" dirty="0">
                <a:solidFill>
                  <a:srgbClr val="E9511C"/>
                </a:solidFill>
                <a:latin typeface="Trebuchet MS" panose="020B0603020202020204" pitchFamily="34" charset="0"/>
              </a:rPr>
              <a:t> commerce et artisanat</a:t>
            </a:r>
            <a:r>
              <a:rPr lang="fr-FR" sz="1500" dirty="0">
                <a:solidFill>
                  <a:srgbClr val="E9511C"/>
                </a:solidFill>
                <a:latin typeface="Trebuchet MS" panose="020B0603020202020204" pitchFamily="34" charset="0"/>
              </a:rPr>
              <a:t> »</a:t>
            </a:r>
            <a:r>
              <a:rPr lang="fr-FR" sz="1500" dirty="0">
                <a:latin typeface="Trebuchet MS" panose="020B0603020202020204" pitchFamily="34" charset="0"/>
              </a:rPr>
              <a:t>. En 2024, 280K€ d’aides ont été attribués auprès de 55 entreprises.</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32D97545-83E9-48C6-911B-3EC58B48C616}"/>
              </a:ext>
            </a:extLst>
          </p:cNvPr>
          <p:cNvSpPr txBox="1">
            <a:spLocks/>
          </p:cNvSpPr>
          <p:nvPr/>
        </p:nvSpPr>
        <p:spPr>
          <a:xfrm>
            <a:off x="6334125" y="1429298"/>
            <a:ext cx="5597525"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Renforcer l’attractivité des métiers du territoire</a:t>
            </a:r>
          </a:p>
          <a:p>
            <a:pPr marL="0" indent="0" algn="just">
              <a:buNone/>
            </a:pPr>
            <a:r>
              <a:rPr lang="fr-FR" sz="1500" dirty="0">
                <a:latin typeface="Trebuchet MS" panose="020B0603020202020204" pitchFamily="34" charset="0"/>
              </a:rPr>
              <a:t>Lorient Agglomération a initié une démarche partenariale avec le tissu entrepreneurial local pour mettre en lumière certains métiers en tension, en particulier : opérateur composite, chaudronnier et mainteneur de ligne industrielle.</a:t>
            </a:r>
            <a:endParaRPr lang="fr-FR" sz="1500" dirty="0">
              <a:solidFill>
                <a:srgbClr val="07AFAC"/>
              </a:solidFill>
              <a:latin typeface="Trebuchet MS" panose="020B0603020202020204" pitchFamily="34" charset="0"/>
            </a:endParaRPr>
          </a:p>
        </p:txBody>
      </p:sp>
      <p:pic>
        <p:nvPicPr>
          <p:cNvPr id="3" name="Image 2">
            <a:extLst>
              <a:ext uri="{FF2B5EF4-FFF2-40B4-BE49-F238E27FC236}">
                <a16:creationId xmlns:a16="http://schemas.microsoft.com/office/drawing/2014/main" id="{496AA11A-261E-441A-BE8E-97CCEBF54D3E}"/>
              </a:ext>
            </a:extLst>
          </p:cNvPr>
          <p:cNvPicPr>
            <a:picLocks noChangeAspect="1"/>
          </p:cNvPicPr>
          <p:nvPr/>
        </p:nvPicPr>
        <p:blipFill>
          <a:blip r:embed="rId2"/>
          <a:stretch>
            <a:fillRect/>
          </a:stretch>
        </p:blipFill>
        <p:spPr>
          <a:xfrm>
            <a:off x="6020392" y="3086100"/>
            <a:ext cx="6226341"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285423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05F158C-AACF-4BAE-AB63-3D089E352B63}"/>
              </a:ext>
            </a:extLst>
          </p:cNvPr>
          <p:cNvSpPr>
            <a:spLocks noGrp="1"/>
          </p:cNvSpPr>
          <p:nvPr>
            <p:ph type="sldNum" sz="quarter" idx="12"/>
          </p:nvPr>
        </p:nvSpPr>
        <p:spPr/>
        <p:txBody>
          <a:bodyPr/>
          <a:lstStyle/>
          <a:p>
            <a:fld id="{B399920C-DA5C-4E9F-A23C-F553F19755F9}" type="slidenum">
              <a:rPr lang="fr-FR" smtClean="0"/>
              <a:t>13</a:t>
            </a:fld>
            <a:endParaRPr lang="fr-FR"/>
          </a:p>
        </p:txBody>
      </p:sp>
      <p:sp>
        <p:nvSpPr>
          <p:cNvPr id="5" name="Titre 1">
            <a:extLst>
              <a:ext uri="{FF2B5EF4-FFF2-40B4-BE49-F238E27FC236}">
                <a16:creationId xmlns:a16="http://schemas.microsoft.com/office/drawing/2014/main" id="{BBB128CE-D85C-430D-89BF-72B53EF7C0E8}"/>
              </a:ext>
            </a:extLst>
          </p:cNvPr>
          <p:cNvSpPr txBox="1">
            <a:spLocks noGrp="1"/>
          </p:cNvSpPr>
          <p:nvPr>
            <p:ph type="title"/>
          </p:nvPr>
        </p:nvSpPr>
        <p:spPr>
          <a:xfrm>
            <a:off x="144802" y="-7483"/>
            <a:ext cx="121920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E9511C"/>
                </a:solidFill>
                <a:latin typeface="Trebuchet MS" panose="020B0603020202020204" pitchFamily="34" charset="0"/>
              </a:rPr>
              <a:t>UN TERRITOIRE TOURISTIQUE RESPONSABLE, </a:t>
            </a:r>
            <a:r>
              <a:rPr lang="fr-FR" dirty="0">
                <a:solidFill>
                  <a:srgbClr val="E9511C"/>
                </a:solidFill>
                <a:latin typeface="Trebuchet MS" panose="020B0603020202020204" pitchFamily="34" charset="0"/>
              </a:rPr>
              <a:t>FORT DE SES DIVERSITÉS ENTRE MER, RADE ET VALLÉES</a:t>
            </a:r>
            <a:endParaRPr lang="fr-FR" b="1" dirty="0">
              <a:solidFill>
                <a:srgbClr val="E9511C"/>
              </a:solidFill>
              <a:latin typeface="Trebuchet MS" panose="020B0603020202020204" pitchFamily="34" charset="0"/>
            </a:endParaRPr>
          </a:p>
        </p:txBody>
      </p:sp>
      <p:sp>
        <p:nvSpPr>
          <p:cNvPr id="6" name="Espace réservé du contenu 2">
            <a:extLst>
              <a:ext uri="{FF2B5EF4-FFF2-40B4-BE49-F238E27FC236}">
                <a16:creationId xmlns:a16="http://schemas.microsoft.com/office/drawing/2014/main" id="{492CE693-5E6B-413A-AEDE-903BBA06E46A}"/>
              </a:ext>
            </a:extLst>
          </p:cNvPr>
          <p:cNvSpPr txBox="1">
            <a:spLocks/>
          </p:cNvSpPr>
          <p:nvPr/>
        </p:nvSpPr>
        <p:spPr>
          <a:xfrm>
            <a:off x="6096000" y="1419677"/>
            <a:ext cx="5767526" cy="1896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E9511C"/>
                </a:highlight>
                <a:latin typeface="Trebuchet MS" panose="020B0603020202020204" pitchFamily="34" charset="0"/>
              </a:rPr>
              <a:t>Définir une stratégie de développement de l’économie touristique</a:t>
            </a:r>
          </a:p>
          <a:p>
            <a:pPr marL="0" indent="0" algn="just">
              <a:buNone/>
            </a:pPr>
            <a:r>
              <a:rPr lang="fr-FR" sz="1500" dirty="0">
                <a:latin typeface="Trebuchet MS" panose="020B0603020202020204" pitchFamily="34" charset="0"/>
              </a:rPr>
              <a:t>Un guichet unique a été créé en 2024 dont le rôle est de coordonner et faciliter l’essor </a:t>
            </a:r>
            <a:r>
              <a:rPr lang="fr-FR" sz="1500" b="1" dirty="0">
                <a:solidFill>
                  <a:srgbClr val="E9511C"/>
                </a:solidFill>
                <a:latin typeface="Trebuchet MS" panose="020B0603020202020204" pitchFamily="34" charset="0"/>
              </a:rPr>
              <a:t>du tourisme d’affaires</a:t>
            </a:r>
            <a:r>
              <a:rPr lang="fr-FR" sz="1500" dirty="0">
                <a:latin typeface="Trebuchet MS" panose="020B0603020202020204" pitchFamily="34" charset="0"/>
              </a:rPr>
              <a:t>. </a:t>
            </a:r>
          </a:p>
          <a:p>
            <a:pPr marL="0" indent="0" algn="just">
              <a:buNone/>
            </a:pPr>
            <a:r>
              <a:rPr lang="fr-FR" sz="1500" dirty="0">
                <a:latin typeface="Trebuchet MS" panose="020B0603020202020204" pitchFamily="34" charset="0"/>
              </a:rPr>
              <a:t>Une nouvelle convention d’objectifs pluriannuels a été signée entre l’Agglomération et son office de tourisme afin de cadrer leurs engagements respectifs. Une partie de la stratégie du territoire est portée en commun avec les 6 autres EPCI constituant la destination « Bretagne Sud golfe du Morbihan ».</a:t>
            </a:r>
          </a:p>
        </p:txBody>
      </p:sp>
      <p:sp>
        <p:nvSpPr>
          <p:cNvPr id="7" name="Espace réservé du contenu 2">
            <a:extLst>
              <a:ext uri="{FF2B5EF4-FFF2-40B4-BE49-F238E27FC236}">
                <a16:creationId xmlns:a16="http://schemas.microsoft.com/office/drawing/2014/main" id="{7A2EBDBD-7F5D-4399-8E1B-FDBBEADB1CA6}"/>
              </a:ext>
            </a:extLst>
          </p:cNvPr>
          <p:cNvSpPr txBox="1">
            <a:spLocks/>
          </p:cNvSpPr>
          <p:nvPr/>
        </p:nvSpPr>
        <p:spPr>
          <a:xfrm>
            <a:off x="503137" y="4596762"/>
            <a:ext cx="4468572" cy="1942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500" b="1" dirty="0">
                <a:solidFill>
                  <a:schemeClr val="bg1"/>
                </a:solidFill>
                <a:highlight>
                  <a:srgbClr val="E9511C"/>
                </a:highlight>
                <a:latin typeface="Trebuchet MS" panose="020B0603020202020204" pitchFamily="34" charset="0"/>
              </a:rPr>
              <a:t>Diversifier et valoriser les offres de découverte du territoire</a:t>
            </a:r>
          </a:p>
          <a:p>
            <a:pPr marL="0" indent="0" algn="just">
              <a:buNone/>
            </a:pPr>
            <a:r>
              <a:rPr lang="fr-FR" sz="1500" dirty="0">
                <a:latin typeface="Trebuchet MS" panose="020B0603020202020204" pitchFamily="34" charset="0"/>
              </a:rPr>
              <a:t>Un nouvel espace muséographique a été créé au cœur de la Cité de la Voile. La </a:t>
            </a:r>
            <a:r>
              <a:rPr lang="fr-FR" sz="1500" b="1" dirty="0">
                <a:solidFill>
                  <a:srgbClr val="E9511C"/>
                </a:solidFill>
                <a:latin typeface="Trebuchet MS" panose="020B0603020202020204" pitchFamily="34" charset="0"/>
              </a:rPr>
              <a:t>« Cité des Moussaillons » </a:t>
            </a:r>
            <a:r>
              <a:rPr lang="fr-FR" sz="1500" dirty="0">
                <a:latin typeface="Trebuchet MS" panose="020B0603020202020204" pitchFamily="34" charset="0"/>
              </a:rPr>
              <a:t>est un lieu conçu pour les enfants de 2 à 12 ans qui viendra fortement renforcé l’attractivité de cet espace pour le public familial.</a:t>
            </a:r>
          </a:p>
        </p:txBody>
      </p:sp>
      <p:pic>
        <p:nvPicPr>
          <p:cNvPr id="3" name="Image 2">
            <a:extLst>
              <a:ext uri="{FF2B5EF4-FFF2-40B4-BE49-F238E27FC236}">
                <a16:creationId xmlns:a16="http://schemas.microsoft.com/office/drawing/2014/main" id="{CA896B45-AFD9-4E3C-9B26-02D2B14B2734}"/>
              </a:ext>
            </a:extLst>
          </p:cNvPr>
          <p:cNvPicPr>
            <a:picLocks noChangeAspect="1"/>
          </p:cNvPicPr>
          <p:nvPr/>
        </p:nvPicPr>
        <p:blipFill>
          <a:blip r:embed="rId2"/>
          <a:stretch>
            <a:fillRect/>
          </a:stretch>
        </p:blipFill>
        <p:spPr>
          <a:xfrm>
            <a:off x="6424475" y="3831021"/>
            <a:ext cx="5767526" cy="2890454"/>
          </a:xfrm>
          <a:prstGeom prst="rect">
            <a:avLst/>
          </a:prstGeom>
        </p:spPr>
      </p:pic>
      <p:pic>
        <p:nvPicPr>
          <p:cNvPr id="14" name="Image 13">
            <a:extLst>
              <a:ext uri="{FF2B5EF4-FFF2-40B4-BE49-F238E27FC236}">
                <a16:creationId xmlns:a16="http://schemas.microsoft.com/office/drawing/2014/main" id="{B84CDDB1-7D36-432A-9761-EBA022998388}"/>
              </a:ext>
            </a:extLst>
          </p:cNvPr>
          <p:cNvPicPr>
            <a:picLocks noChangeAspect="1"/>
          </p:cNvPicPr>
          <p:nvPr/>
        </p:nvPicPr>
        <p:blipFill>
          <a:blip r:embed="rId3"/>
          <a:stretch>
            <a:fillRect/>
          </a:stretch>
        </p:blipFill>
        <p:spPr>
          <a:xfrm>
            <a:off x="503138" y="1222023"/>
            <a:ext cx="4468571" cy="3078163"/>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96752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1E593-D192-4D0D-9DFE-84913584F45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AE124DF-BA0C-416B-9157-26BF32730B08}"/>
              </a:ext>
            </a:extLst>
          </p:cNvPr>
          <p:cNvSpPr>
            <a:spLocks noGrp="1"/>
          </p:cNvSpPr>
          <p:nvPr>
            <p:ph idx="1"/>
          </p:nvPr>
        </p:nvSpPr>
        <p:spPr/>
        <p:txBody>
          <a:bodyPr/>
          <a:lstStyle/>
          <a:p>
            <a:r>
              <a:rPr lang="fr-FR" dirty="0" err="1">
                <a:solidFill>
                  <a:srgbClr val="82358C"/>
                </a:solidFill>
              </a:rPr>
              <a:t>bbbb</a:t>
            </a:r>
            <a:endParaRPr lang="fr-FR" dirty="0">
              <a:solidFill>
                <a:srgbClr val="82358C"/>
              </a:solidFill>
            </a:endParaRPr>
          </a:p>
        </p:txBody>
      </p:sp>
      <p:pic>
        <p:nvPicPr>
          <p:cNvPr id="4" name="Image 3">
            <a:extLst>
              <a:ext uri="{FF2B5EF4-FFF2-40B4-BE49-F238E27FC236}">
                <a16:creationId xmlns:a16="http://schemas.microsoft.com/office/drawing/2014/main" id="{D4D1ECCD-20E6-4665-B642-43990A325844}"/>
              </a:ext>
            </a:extLst>
          </p:cNvPr>
          <p:cNvPicPr>
            <a:picLocks noChangeAspect="1"/>
          </p:cNvPicPr>
          <p:nvPr/>
        </p:nvPicPr>
        <p:blipFill>
          <a:blip r:embed="rId2"/>
          <a:stretch>
            <a:fillRect/>
          </a:stretch>
        </p:blipFill>
        <p:spPr>
          <a:xfrm>
            <a:off x="0" y="-235236"/>
            <a:ext cx="12199069" cy="7332722"/>
          </a:xfrm>
          <a:prstGeom prst="rect">
            <a:avLst/>
          </a:prstGeom>
        </p:spPr>
      </p:pic>
      <p:sp>
        <p:nvSpPr>
          <p:cNvPr id="5" name="Espace réservé du numéro de diapositive 4">
            <a:extLst>
              <a:ext uri="{FF2B5EF4-FFF2-40B4-BE49-F238E27FC236}">
                <a16:creationId xmlns:a16="http://schemas.microsoft.com/office/drawing/2014/main" id="{6652F91C-8554-4D60-8E74-146246E03689}"/>
              </a:ext>
            </a:extLst>
          </p:cNvPr>
          <p:cNvSpPr>
            <a:spLocks noGrp="1"/>
          </p:cNvSpPr>
          <p:nvPr>
            <p:ph type="sldNum" sz="quarter" idx="12"/>
          </p:nvPr>
        </p:nvSpPr>
        <p:spPr/>
        <p:txBody>
          <a:bodyPr/>
          <a:lstStyle/>
          <a:p>
            <a:fld id="{B399920C-DA5C-4E9F-A23C-F553F19755F9}" type="slidenum">
              <a:rPr lang="fr-FR" smtClean="0"/>
              <a:t>14</a:t>
            </a:fld>
            <a:endParaRPr lang="fr-FR"/>
          </a:p>
        </p:txBody>
      </p:sp>
    </p:spTree>
    <p:extLst>
      <p:ext uri="{BB962C8B-B14F-4D97-AF65-F5344CB8AC3E}">
        <p14:creationId xmlns:p14="http://schemas.microsoft.com/office/powerpoint/2010/main" val="23936527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77979F4-119D-464D-9D5D-2EEB501DC071}"/>
              </a:ext>
            </a:extLst>
          </p:cNvPr>
          <p:cNvSpPr>
            <a:spLocks noGrp="1"/>
          </p:cNvSpPr>
          <p:nvPr>
            <p:ph type="sldNum" sz="quarter" idx="12"/>
          </p:nvPr>
        </p:nvSpPr>
        <p:spPr/>
        <p:txBody>
          <a:bodyPr/>
          <a:lstStyle/>
          <a:p>
            <a:fld id="{B399920C-DA5C-4E9F-A23C-F553F19755F9}" type="slidenum">
              <a:rPr lang="fr-FR" smtClean="0"/>
              <a:t>15</a:t>
            </a:fld>
            <a:endParaRPr lang="fr-FR"/>
          </a:p>
        </p:txBody>
      </p:sp>
      <p:sp>
        <p:nvSpPr>
          <p:cNvPr id="5" name="Titre 1">
            <a:extLst>
              <a:ext uri="{FF2B5EF4-FFF2-40B4-BE49-F238E27FC236}">
                <a16:creationId xmlns:a16="http://schemas.microsoft.com/office/drawing/2014/main" id="{E0B5BFAE-581D-40D2-B753-07FFCBACB2A6}"/>
              </a:ext>
            </a:extLst>
          </p:cNvPr>
          <p:cNvSpPr txBox="1">
            <a:spLocks/>
          </p:cNvSpPr>
          <p:nvPr/>
        </p:nvSpPr>
        <p:spPr>
          <a:xfrm>
            <a:off x="260350"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82358C"/>
                </a:solidFill>
                <a:latin typeface="Trebuchet MS" panose="020B0603020202020204" pitchFamily="34" charset="0"/>
              </a:rPr>
              <a:t>UN TERRITOIRE</a:t>
            </a:r>
            <a:r>
              <a:rPr lang="fr-FR" b="1" dirty="0">
                <a:solidFill>
                  <a:srgbClr val="82358C"/>
                </a:solidFill>
                <a:latin typeface="Trebuchet MS" panose="020B0603020202020204" pitchFamily="34" charset="0"/>
              </a:rPr>
              <a:t> </a:t>
            </a:r>
            <a:r>
              <a:rPr lang="fr-FR" dirty="0">
                <a:solidFill>
                  <a:srgbClr val="82358C"/>
                </a:solidFill>
                <a:latin typeface="Trebuchet MS" panose="020B0603020202020204" pitchFamily="34" charset="0"/>
              </a:rPr>
              <a:t>QUI REPENSE </a:t>
            </a:r>
            <a:r>
              <a:rPr lang="fr-FR" b="1" dirty="0">
                <a:solidFill>
                  <a:srgbClr val="82358C"/>
                </a:solidFill>
                <a:latin typeface="Trebuchet MS" panose="020B0603020202020204" pitchFamily="34" charset="0"/>
              </a:rPr>
              <a:t>SES MOBILITÉS AU QUOTIDIEN</a:t>
            </a:r>
          </a:p>
        </p:txBody>
      </p:sp>
      <p:sp>
        <p:nvSpPr>
          <p:cNvPr id="8" name="Espace réservé du contenu 2">
            <a:extLst>
              <a:ext uri="{FF2B5EF4-FFF2-40B4-BE49-F238E27FC236}">
                <a16:creationId xmlns:a16="http://schemas.microsoft.com/office/drawing/2014/main" id="{61CF0408-F11B-4120-93AC-71F4E1CDB9F1}"/>
              </a:ext>
            </a:extLst>
          </p:cNvPr>
          <p:cNvSpPr txBox="1">
            <a:spLocks/>
          </p:cNvSpPr>
          <p:nvPr/>
        </p:nvSpPr>
        <p:spPr>
          <a:xfrm>
            <a:off x="432103" y="1325563"/>
            <a:ext cx="5663897"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Améliorer les transports en commun et l’intermodalité</a:t>
            </a:r>
          </a:p>
          <a:p>
            <a:pPr marL="0" indent="0" algn="just">
              <a:buNone/>
            </a:pPr>
            <a:r>
              <a:rPr lang="fr-FR" sz="1500" dirty="0">
                <a:latin typeface="Trebuchet MS" panose="020B0603020202020204" pitchFamily="34" charset="0"/>
              </a:rPr>
              <a:t>Une </a:t>
            </a:r>
            <a:r>
              <a:rPr lang="fr-FR" sz="1500" b="1" dirty="0">
                <a:solidFill>
                  <a:srgbClr val="82358C"/>
                </a:solidFill>
                <a:latin typeface="Trebuchet MS" panose="020B0603020202020204" pitchFamily="34" charset="0"/>
              </a:rPr>
              <a:t>nouvelle DSP mobilités </a:t>
            </a:r>
            <a:r>
              <a:rPr lang="fr-FR" sz="1500" dirty="0">
                <a:latin typeface="Trebuchet MS" panose="020B0603020202020204" pitchFamily="34" charset="0"/>
              </a:rPr>
              <a:t>a été lancée à partir de janvier 2024 avec RATP DEV. Dans ce cadre, des créations ou adaptations de lignes du réseau ont été réalisées, comme la création d’une ligne de bus à haute fréquence T5 ou encore la mise en exploitation d’une nouvelle navette électrique dans l’hypercentre de Lorient.</a:t>
            </a:r>
          </a:p>
          <a:p>
            <a:pPr marL="0" indent="0" algn="just">
              <a:buNone/>
            </a:pPr>
            <a:r>
              <a:rPr lang="fr-FR" sz="1500" dirty="0">
                <a:latin typeface="Trebuchet MS" panose="020B0603020202020204" pitchFamily="34" charset="0"/>
              </a:rPr>
              <a:t>8 nouveaux bus bio-GNV et 3 navettes électriques ont rejoint le réseau en 2024. Un </a:t>
            </a:r>
            <a:r>
              <a:rPr lang="fr-FR" sz="1500" b="1" dirty="0">
                <a:solidFill>
                  <a:srgbClr val="82358C"/>
                </a:solidFill>
                <a:latin typeface="Trebuchet MS" panose="020B0603020202020204" pitchFamily="34" charset="0"/>
              </a:rPr>
              <a:t>nouveau système de billettique </a:t>
            </a:r>
            <a:r>
              <a:rPr lang="fr-FR" sz="1500" dirty="0">
                <a:latin typeface="Trebuchet MS" panose="020B0603020202020204" pitchFamily="34" charset="0"/>
              </a:rPr>
              <a:t>permettant de payer son titre de transport à bord avec sa carte bleue a été déployé.</a:t>
            </a:r>
          </a:p>
          <a:p>
            <a:pPr marL="0" indent="0" algn="just">
              <a:buNone/>
            </a:pPr>
            <a:r>
              <a:rPr lang="fr-FR" sz="1500" dirty="0">
                <a:latin typeface="Trebuchet MS" panose="020B0603020202020204" pitchFamily="34" charset="0"/>
              </a:rPr>
              <a:t>Lorient Agglomération et les 6 autres intercommunalités Sud Bretagne se sont engagées auprès de la Région Bretagne pour </a:t>
            </a:r>
            <a:r>
              <a:rPr lang="fr-FR" sz="1500" b="1" dirty="0">
                <a:solidFill>
                  <a:srgbClr val="82358C"/>
                </a:solidFill>
                <a:latin typeface="Trebuchet MS" panose="020B0603020202020204" pitchFamily="34" charset="0"/>
              </a:rPr>
              <a:t>renforcer les dessertes TER</a:t>
            </a:r>
            <a:r>
              <a:rPr lang="fr-FR" sz="1500" dirty="0">
                <a:latin typeface="Trebuchet MS" panose="020B0603020202020204" pitchFamily="34" charset="0"/>
              </a:rPr>
              <a:t>. A ce titre, elles participent aux frais de fonctionnement et à l’achat de trois nouvelles rames TER.</a:t>
            </a:r>
          </a:p>
        </p:txBody>
      </p:sp>
      <p:sp>
        <p:nvSpPr>
          <p:cNvPr id="10" name="Espace réservé du contenu 2">
            <a:extLst>
              <a:ext uri="{FF2B5EF4-FFF2-40B4-BE49-F238E27FC236}">
                <a16:creationId xmlns:a16="http://schemas.microsoft.com/office/drawing/2014/main" id="{7F41A2BF-2D30-407A-A501-6C152CF09D19}"/>
              </a:ext>
            </a:extLst>
          </p:cNvPr>
          <p:cNvSpPr txBox="1">
            <a:spLocks/>
          </p:cNvSpPr>
          <p:nvPr/>
        </p:nvSpPr>
        <p:spPr>
          <a:xfrm>
            <a:off x="432103" y="5250475"/>
            <a:ext cx="5663896"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Accompagner les usagers au changement de pratiques</a:t>
            </a:r>
          </a:p>
          <a:p>
            <a:pPr marL="0" indent="0">
              <a:buNone/>
            </a:pPr>
            <a:r>
              <a:rPr lang="fr-FR" sz="1500" dirty="0">
                <a:latin typeface="Trebuchet MS" panose="020B0603020202020204" pitchFamily="34" charset="0"/>
              </a:rPr>
              <a:t>Les études pour l’aménagement et l’agrandissement de l’aire de covoiturage de la Villeneuve à Hennebont ont été menées en 2024 pour des travaux programmés en 2025.</a:t>
            </a:r>
          </a:p>
        </p:txBody>
      </p:sp>
      <p:sp>
        <p:nvSpPr>
          <p:cNvPr id="11" name="Espace réservé du contenu 2">
            <a:extLst>
              <a:ext uri="{FF2B5EF4-FFF2-40B4-BE49-F238E27FC236}">
                <a16:creationId xmlns:a16="http://schemas.microsoft.com/office/drawing/2014/main" id="{9D37B49C-C241-4979-A594-981895B53886}"/>
              </a:ext>
            </a:extLst>
          </p:cNvPr>
          <p:cNvSpPr txBox="1">
            <a:spLocks/>
          </p:cNvSpPr>
          <p:nvPr/>
        </p:nvSpPr>
        <p:spPr>
          <a:xfrm>
            <a:off x="6188223" y="3914539"/>
            <a:ext cx="588523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Donner aux mobilités douces leur place dans l’espace public</a:t>
            </a:r>
          </a:p>
          <a:p>
            <a:pPr marL="0" indent="0">
              <a:buNone/>
            </a:pPr>
            <a:r>
              <a:rPr lang="fr-FR" sz="1500" dirty="0">
                <a:latin typeface="Trebuchet MS" panose="020B0603020202020204" pitchFamily="34" charset="0"/>
              </a:rPr>
              <a:t>15,5 km d’</a:t>
            </a:r>
            <a:r>
              <a:rPr lang="fr-FR" sz="1500" b="1" dirty="0">
                <a:solidFill>
                  <a:srgbClr val="82358C"/>
                </a:solidFill>
                <a:latin typeface="Trebuchet MS" panose="020B0603020202020204" pitchFamily="34" charset="0"/>
              </a:rPr>
              <a:t>aménagements cyclables </a:t>
            </a:r>
            <a:r>
              <a:rPr lang="fr-FR" sz="1500" dirty="0">
                <a:latin typeface="Trebuchet MS" panose="020B0603020202020204" pitchFamily="34" charset="0"/>
              </a:rPr>
              <a:t>ont été réalisés par les communes en 2024 et subventionnés par Lorient Agglomération pour un montant de 60% du reste à charge.</a:t>
            </a:r>
          </a:p>
          <a:p>
            <a:pPr marL="0" indent="0">
              <a:buNone/>
            </a:pPr>
            <a:r>
              <a:rPr lang="fr-FR" sz="1500" dirty="0">
                <a:latin typeface="Trebuchet MS" panose="020B0603020202020204" pitchFamily="34" charset="0"/>
              </a:rPr>
              <a:t>46 abris vélos fermés ont été installés sur le territoire pour favoriser l’intermodalité. </a:t>
            </a:r>
          </a:p>
          <a:p>
            <a:pPr marL="0" indent="0">
              <a:buNone/>
            </a:pPr>
            <a:r>
              <a:rPr lang="fr-FR" sz="1500" dirty="0">
                <a:latin typeface="Trebuchet MS" panose="020B0603020202020204" pitchFamily="34" charset="0"/>
              </a:rPr>
              <a:t>La </a:t>
            </a:r>
            <a:r>
              <a:rPr lang="fr-FR" sz="1500" b="1" dirty="0">
                <a:solidFill>
                  <a:srgbClr val="82358C"/>
                </a:solidFill>
                <a:latin typeface="Trebuchet MS" panose="020B0603020202020204" pitchFamily="34" charset="0"/>
              </a:rPr>
              <a:t>« Maison du vélo » </a:t>
            </a:r>
            <a:r>
              <a:rPr lang="fr-FR" sz="1500" dirty="0">
                <a:latin typeface="Trebuchet MS" panose="020B0603020202020204" pitchFamily="34" charset="0"/>
              </a:rPr>
              <a:t>a été inaugurée au début de l’été 2024 : ce nouveau service propose la location de vélos électriques sur de la courte ou longue durée (maximum 6 mois).</a:t>
            </a:r>
          </a:p>
        </p:txBody>
      </p:sp>
      <p:pic>
        <p:nvPicPr>
          <p:cNvPr id="6" name="Image 5">
            <a:extLst>
              <a:ext uri="{FF2B5EF4-FFF2-40B4-BE49-F238E27FC236}">
                <a16:creationId xmlns:a16="http://schemas.microsoft.com/office/drawing/2014/main" id="{68B5C37F-A875-4DBE-AE0C-5F7C366FEB99}"/>
              </a:ext>
            </a:extLst>
          </p:cNvPr>
          <p:cNvPicPr>
            <a:picLocks noChangeAspect="1"/>
          </p:cNvPicPr>
          <p:nvPr/>
        </p:nvPicPr>
        <p:blipFill>
          <a:blip r:embed="rId2"/>
          <a:stretch>
            <a:fillRect/>
          </a:stretch>
        </p:blipFill>
        <p:spPr>
          <a:xfrm>
            <a:off x="8071975" y="976892"/>
            <a:ext cx="4120025" cy="2587625"/>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98A0A597-4B70-4D32-A848-673E2D20CAF3}"/>
              </a:ext>
            </a:extLst>
          </p:cNvPr>
          <p:cNvPicPr>
            <a:picLocks noChangeAspect="1"/>
          </p:cNvPicPr>
          <p:nvPr/>
        </p:nvPicPr>
        <p:blipFill>
          <a:blip r:embed="rId3"/>
          <a:stretch>
            <a:fillRect/>
          </a:stretch>
        </p:blipFill>
        <p:spPr>
          <a:xfrm>
            <a:off x="6267753" y="1256780"/>
            <a:ext cx="1467257" cy="1803503"/>
          </a:xfrm>
          <a:prstGeom prst="rect">
            <a:avLst/>
          </a:prstGeom>
        </p:spPr>
      </p:pic>
    </p:spTree>
    <p:extLst>
      <p:ext uri="{BB962C8B-B14F-4D97-AF65-F5344CB8AC3E}">
        <p14:creationId xmlns:p14="http://schemas.microsoft.com/office/powerpoint/2010/main" val="426491284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A0CC804-9D49-429F-9900-ECA283DDA890}"/>
              </a:ext>
            </a:extLst>
          </p:cNvPr>
          <p:cNvSpPr>
            <a:spLocks noGrp="1"/>
          </p:cNvSpPr>
          <p:nvPr>
            <p:ph type="sldNum" sz="quarter" idx="12"/>
          </p:nvPr>
        </p:nvSpPr>
        <p:spPr/>
        <p:txBody>
          <a:bodyPr/>
          <a:lstStyle/>
          <a:p>
            <a:fld id="{B399920C-DA5C-4E9F-A23C-F553F19755F9}" type="slidenum">
              <a:rPr lang="fr-FR" smtClean="0"/>
              <a:t>16</a:t>
            </a:fld>
            <a:endParaRPr lang="fr-FR"/>
          </a:p>
        </p:txBody>
      </p:sp>
      <p:sp>
        <p:nvSpPr>
          <p:cNvPr id="5" name="Titre 1">
            <a:extLst>
              <a:ext uri="{FF2B5EF4-FFF2-40B4-BE49-F238E27FC236}">
                <a16:creationId xmlns:a16="http://schemas.microsoft.com/office/drawing/2014/main" id="{2CE75978-B6BB-448E-96C5-05E0AB949C10}"/>
              </a:ext>
            </a:extLst>
          </p:cNvPr>
          <p:cNvSpPr txBox="1">
            <a:spLocks/>
          </p:cNvSpPr>
          <p:nvPr/>
        </p:nvSpPr>
        <p:spPr>
          <a:xfrm>
            <a:off x="260350"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82358C"/>
                </a:solidFill>
                <a:latin typeface="Trebuchet MS" panose="020B0603020202020204" pitchFamily="34" charset="0"/>
              </a:rPr>
              <a:t>UN TERRITOIRE</a:t>
            </a:r>
            <a:r>
              <a:rPr lang="fr-FR" b="1" dirty="0">
                <a:solidFill>
                  <a:srgbClr val="82358C"/>
                </a:solidFill>
                <a:latin typeface="Trebuchet MS" panose="020B0603020202020204" pitchFamily="34" charset="0"/>
              </a:rPr>
              <a:t> </a:t>
            </a:r>
            <a:r>
              <a:rPr lang="fr-FR" dirty="0">
                <a:solidFill>
                  <a:srgbClr val="82358C"/>
                </a:solidFill>
                <a:latin typeface="Trebuchet MS" panose="020B0603020202020204" pitchFamily="34" charset="0"/>
              </a:rPr>
              <a:t>QUI S’ORGANISE </a:t>
            </a:r>
            <a:r>
              <a:rPr lang="fr-FR" b="1" dirty="0">
                <a:solidFill>
                  <a:srgbClr val="82358C"/>
                </a:solidFill>
                <a:latin typeface="Trebuchet MS" panose="020B0603020202020204" pitchFamily="34" charset="0"/>
              </a:rPr>
              <a:t>POUR RÉPONDRE AU CHANGEMENT CLIMATIQUE</a:t>
            </a:r>
          </a:p>
        </p:txBody>
      </p:sp>
      <p:sp>
        <p:nvSpPr>
          <p:cNvPr id="6" name="Espace réservé du contenu 2">
            <a:extLst>
              <a:ext uri="{FF2B5EF4-FFF2-40B4-BE49-F238E27FC236}">
                <a16:creationId xmlns:a16="http://schemas.microsoft.com/office/drawing/2014/main" id="{9B713717-A721-4CE7-A7B8-15D3B3B54986}"/>
              </a:ext>
            </a:extLst>
          </p:cNvPr>
          <p:cNvSpPr txBox="1">
            <a:spLocks/>
          </p:cNvSpPr>
          <p:nvPr/>
        </p:nvSpPr>
        <p:spPr>
          <a:xfrm>
            <a:off x="260350" y="1427322"/>
            <a:ext cx="557348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Faire évoluer les pratiques en matière d’urbanisme</a:t>
            </a:r>
            <a:r>
              <a:rPr lang="fr-FR" sz="1600" b="1" dirty="0">
                <a:solidFill>
                  <a:schemeClr val="bg1"/>
                </a:solidFill>
                <a:highlight>
                  <a:srgbClr val="82358C"/>
                </a:highlight>
              </a:rPr>
              <a:t> </a:t>
            </a:r>
          </a:p>
          <a:p>
            <a:pPr marL="0" indent="0" algn="just">
              <a:buFont typeface="Arial" panose="020B0604020202020204" pitchFamily="34" charset="0"/>
              <a:buNone/>
            </a:pPr>
            <a:r>
              <a:rPr lang="fr-FR" sz="1500" dirty="0">
                <a:latin typeface="Trebuchet MS" panose="020B0603020202020204" pitchFamily="34" charset="0"/>
              </a:rPr>
              <a:t>Une cartographie des potentiels fonciers offrant des </a:t>
            </a:r>
            <a:r>
              <a:rPr lang="fr-FR" sz="1500" b="1" dirty="0">
                <a:solidFill>
                  <a:srgbClr val="82358C"/>
                </a:solidFill>
                <a:latin typeface="Trebuchet MS" panose="020B0603020202020204" pitchFamily="34" charset="0"/>
              </a:rPr>
              <a:t>perspectives de construction de logements dans les communes </a:t>
            </a:r>
            <a:r>
              <a:rPr lang="fr-FR" sz="1500" dirty="0">
                <a:latin typeface="Trebuchet MS" panose="020B0603020202020204" pitchFamily="34" charset="0"/>
              </a:rPr>
              <a:t>de l’Agglomération a été réalisée en 2024.</a:t>
            </a:r>
          </a:p>
          <a:p>
            <a:pPr marL="0" indent="0" algn="just">
              <a:buFont typeface="Arial" panose="020B0604020202020204" pitchFamily="34" charset="0"/>
              <a:buNone/>
            </a:pPr>
            <a:r>
              <a:rPr lang="fr-FR" sz="1500" dirty="0">
                <a:latin typeface="Trebuchet MS" panose="020B0603020202020204" pitchFamily="34" charset="0"/>
              </a:rPr>
              <a:t>Lorient Agglomération a menée une opération </a:t>
            </a:r>
            <a:r>
              <a:rPr lang="fr-FR" sz="1500" b="1" dirty="0">
                <a:solidFill>
                  <a:srgbClr val="82358C"/>
                </a:solidFill>
                <a:latin typeface="Trebuchet MS" panose="020B0603020202020204" pitchFamily="34" charset="0"/>
              </a:rPr>
              <a:t>« </a:t>
            </a:r>
            <a:r>
              <a:rPr lang="fr-FR" sz="1500" b="1" dirty="0" err="1">
                <a:solidFill>
                  <a:srgbClr val="82358C"/>
                </a:solidFill>
                <a:latin typeface="Trebuchet MS" panose="020B0603020202020204" pitchFamily="34" charset="0"/>
              </a:rPr>
              <a:t>Bimby</a:t>
            </a:r>
            <a:r>
              <a:rPr lang="fr-FR" sz="1500" b="1" dirty="0">
                <a:solidFill>
                  <a:srgbClr val="82358C"/>
                </a:solidFill>
                <a:latin typeface="Trebuchet MS" panose="020B0603020202020204" pitchFamily="34" charset="0"/>
              </a:rPr>
              <a:t> </a:t>
            </a:r>
            <a:r>
              <a:rPr lang="fr-FR" sz="1500" b="1" dirty="0" err="1">
                <a:solidFill>
                  <a:srgbClr val="82358C"/>
                </a:solidFill>
                <a:latin typeface="Trebuchet MS" panose="020B0603020202020204" pitchFamily="34" charset="0"/>
              </a:rPr>
              <a:t>Bunti</a:t>
            </a:r>
            <a:r>
              <a:rPr lang="fr-FR" sz="1500" b="1" dirty="0">
                <a:solidFill>
                  <a:srgbClr val="82358C"/>
                </a:solidFill>
                <a:latin typeface="Trebuchet MS" panose="020B0603020202020204" pitchFamily="34" charset="0"/>
              </a:rPr>
              <a:t> » </a:t>
            </a:r>
            <a:r>
              <a:rPr lang="fr-FR" sz="1500" dirty="0">
                <a:latin typeface="Trebuchet MS" panose="020B0603020202020204" pitchFamily="34" charset="0"/>
              </a:rPr>
              <a:t>en collaboration avec Villes Vivantes: celle-ci accompagne les propriétaires et futurs propriétaires dans leur projet de création de logements neufs (</a:t>
            </a:r>
            <a:r>
              <a:rPr lang="fr-FR" sz="1500" dirty="0" err="1">
                <a:latin typeface="Trebuchet MS" panose="020B0603020202020204" pitchFamily="34" charset="0"/>
              </a:rPr>
              <a:t>Bimby</a:t>
            </a:r>
            <a:r>
              <a:rPr lang="fr-FR" sz="1500" dirty="0">
                <a:latin typeface="Trebuchet MS" panose="020B0603020202020204" pitchFamily="34" charset="0"/>
              </a:rPr>
              <a:t>) ou de réhabilitation et de reconfiguration de biens immobiliers existants (</a:t>
            </a:r>
            <a:r>
              <a:rPr lang="fr-FR" sz="1500" dirty="0" err="1">
                <a:latin typeface="Trebuchet MS" panose="020B0603020202020204" pitchFamily="34" charset="0"/>
              </a:rPr>
              <a:t>Bunti</a:t>
            </a:r>
            <a:r>
              <a:rPr lang="fr-FR" sz="1500" dirty="0">
                <a:latin typeface="Trebuchet MS" panose="020B0603020202020204" pitchFamily="34" charset="0"/>
              </a:rPr>
              <a:t>) afin de créer une offre de logements bien situés et sans étalement urbain.</a:t>
            </a:r>
          </a:p>
          <a:p>
            <a:pPr marL="0" indent="0" algn="just">
              <a:buFont typeface="Arial" panose="020B0604020202020204" pitchFamily="34" charset="0"/>
              <a:buNone/>
            </a:pPr>
            <a:r>
              <a:rPr lang="fr-FR" sz="1500" dirty="0">
                <a:latin typeface="Trebuchet MS" panose="020B0603020202020204" pitchFamily="34" charset="0"/>
              </a:rPr>
              <a:t>Une quinzaine d’</a:t>
            </a:r>
            <a:r>
              <a:rPr lang="fr-FR" sz="1500" b="1" dirty="0">
                <a:solidFill>
                  <a:srgbClr val="82358C"/>
                </a:solidFill>
                <a:latin typeface="Trebuchet MS" panose="020B0603020202020204" pitchFamily="34" charset="0"/>
              </a:rPr>
              <a:t>adaptations de PLU </a:t>
            </a:r>
            <a:r>
              <a:rPr lang="fr-FR" sz="1500" dirty="0">
                <a:latin typeface="Trebuchet MS" panose="020B0603020202020204" pitchFamily="34" charset="0"/>
              </a:rPr>
              <a:t>a été réalisée (modifications ou révisions allégées) en 2024 pour permettre la mise en œuvre de projets communaux ou intercommunaux. La révision générale de Guidel a été approuvée en 2024.</a:t>
            </a:r>
          </a:p>
        </p:txBody>
      </p:sp>
      <p:sp>
        <p:nvSpPr>
          <p:cNvPr id="7" name="Rectangle 6">
            <a:extLst>
              <a:ext uri="{FF2B5EF4-FFF2-40B4-BE49-F238E27FC236}">
                <a16:creationId xmlns:a16="http://schemas.microsoft.com/office/drawing/2014/main" id="{D82C59AA-E80D-40F2-9302-D2EDA7F2836B}"/>
              </a:ext>
            </a:extLst>
          </p:cNvPr>
          <p:cNvSpPr/>
          <p:nvPr/>
        </p:nvSpPr>
        <p:spPr>
          <a:xfrm>
            <a:off x="5833835" y="3889252"/>
            <a:ext cx="6096000" cy="548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2">
            <a:extLst>
              <a:ext uri="{FF2B5EF4-FFF2-40B4-BE49-F238E27FC236}">
                <a16:creationId xmlns:a16="http://schemas.microsoft.com/office/drawing/2014/main" id="{113E5142-8617-4224-A5BB-AF35909AC540}"/>
              </a:ext>
            </a:extLst>
          </p:cNvPr>
          <p:cNvSpPr txBox="1">
            <a:spLocks/>
          </p:cNvSpPr>
          <p:nvPr/>
        </p:nvSpPr>
        <p:spPr>
          <a:xfrm>
            <a:off x="6081032" y="1427322"/>
            <a:ext cx="6064251"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600" b="1" dirty="0">
                <a:solidFill>
                  <a:schemeClr val="bg1"/>
                </a:solidFill>
                <a:highlight>
                  <a:srgbClr val="82358C"/>
                </a:highlight>
                <a:latin typeface="Trebuchet MS" panose="020B0603020202020204" pitchFamily="34" charset="0"/>
              </a:rPr>
              <a:t>Améliorer les performances écologiques et énergétiques des bâtiments</a:t>
            </a:r>
          </a:p>
          <a:p>
            <a:pPr marL="0" indent="0" algn="just">
              <a:buNone/>
            </a:pPr>
            <a:r>
              <a:rPr lang="fr-FR" sz="1500" dirty="0">
                <a:latin typeface="Trebuchet MS" panose="020B0603020202020204" pitchFamily="34" charset="0"/>
              </a:rPr>
              <a:t>L’Espace Info Habitat, guichet local de l’habitat, identifié comme </a:t>
            </a:r>
            <a:r>
              <a:rPr lang="fr-FR" sz="1500" b="1" dirty="0">
                <a:solidFill>
                  <a:srgbClr val="82358C"/>
                </a:solidFill>
                <a:latin typeface="Trebuchet MS" panose="020B0603020202020204" pitchFamily="34" charset="0"/>
              </a:rPr>
              <a:t>Espace Conseil France </a:t>
            </a:r>
            <a:r>
              <a:rPr lang="fr-FR" sz="1500" b="1" dirty="0" err="1">
                <a:solidFill>
                  <a:srgbClr val="82358C"/>
                </a:solidFill>
                <a:latin typeface="Trebuchet MS" panose="020B0603020202020204" pitchFamily="34" charset="0"/>
              </a:rPr>
              <a:t>Renov</a:t>
            </a:r>
            <a:r>
              <a:rPr lang="fr-FR" sz="1500" dirty="0">
                <a:latin typeface="Trebuchet MS" panose="020B0603020202020204" pitchFamily="34" charset="0"/>
              </a:rPr>
              <a:t> a été fortement mobilisé sur les questions liées à l’évolution de l’aide gouvernementale </a:t>
            </a:r>
            <a:r>
              <a:rPr lang="fr-FR" sz="1500" dirty="0" err="1">
                <a:latin typeface="Trebuchet MS" panose="020B0603020202020204" pitchFamily="34" charset="0"/>
              </a:rPr>
              <a:t>MaPrimRénov</a:t>
            </a:r>
            <a:r>
              <a:rPr lang="fr-FR" sz="1500" dirty="0">
                <a:latin typeface="Trebuchet MS" panose="020B0603020202020204" pitchFamily="34" charset="0"/>
              </a:rPr>
              <a:t> (1765 ménages renseignés ainsi que 298 visites à domicile réalisées). Lorient Agglomération a accordé 185 subventions liées à un projet de rénovation énergétique, dont 116 dossiers associés à une demande </a:t>
            </a:r>
            <a:r>
              <a:rPr lang="fr-FR" sz="1500" dirty="0" err="1">
                <a:latin typeface="Trebuchet MS" panose="020B0603020202020204" pitchFamily="34" charset="0"/>
              </a:rPr>
              <a:t>MaPrimeRénov</a:t>
            </a:r>
            <a:r>
              <a:rPr lang="fr-FR" sz="1500" dirty="0">
                <a:latin typeface="Trebuchet MS" panose="020B0603020202020204" pitchFamily="34" charset="0"/>
              </a:rPr>
              <a:t>.</a:t>
            </a:r>
          </a:p>
          <a:p>
            <a:pPr marL="0" indent="0" algn="just">
              <a:buNone/>
            </a:pPr>
            <a:r>
              <a:rPr lang="fr-FR" sz="1500" dirty="0">
                <a:latin typeface="Trebuchet MS" panose="020B0603020202020204" pitchFamily="34" charset="0"/>
              </a:rPr>
              <a:t>En 2024, 34 </a:t>
            </a:r>
            <a:r>
              <a:rPr lang="fr-FR" sz="1500" b="1" dirty="0">
                <a:solidFill>
                  <a:srgbClr val="82358C"/>
                </a:solidFill>
                <a:latin typeface="Trebuchet MS" panose="020B0603020202020204" pitchFamily="34" charset="0"/>
              </a:rPr>
              <a:t>copropriétés</a:t>
            </a:r>
            <a:r>
              <a:rPr lang="fr-FR" sz="1500" dirty="0">
                <a:latin typeface="Trebuchet MS" panose="020B0603020202020204" pitchFamily="34" charset="0"/>
              </a:rPr>
              <a:t> (778 logements) ont sollicité Lorient Agglomération pour la réalisation d’un audit énergétique.</a:t>
            </a:r>
          </a:p>
          <a:p>
            <a:pPr marL="0" indent="0" algn="just">
              <a:buNone/>
            </a:pPr>
            <a:r>
              <a:rPr lang="fr-FR" sz="1500" dirty="0">
                <a:latin typeface="Trebuchet MS" panose="020B0603020202020204" pitchFamily="34" charset="0"/>
              </a:rPr>
              <a:t>Lorient Agglomération participe aussi à la </a:t>
            </a:r>
            <a:r>
              <a:rPr lang="fr-FR" sz="1500" b="1" dirty="0">
                <a:solidFill>
                  <a:srgbClr val="82358C"/>
                </a:solidFill>
                <a:latin typeface="Trebuchet MS" panose="020B0603020202020204" pitchFamily="34" charset="0"/>
              </a:rPr>
              <a:t>rénovation énergétique du parc social </a:t>
            </a:r>
            <a:r>
              <a:rPr lang="fr-FR" sz="1500" dirty="0">
                <a:latin typeface="Trebuchet MS" panose="020B0603020202020204" pitchFamily="34" charset="0"/>
              </a:rPr>
              <a:t>en apportant des subventions pour les travaux permettant de diminuer la consommation énergétique des bâtiments : 8 projets subventionnés en 2024 (2,4M€).</a:t>
            </a:r>
          </a:p>
        </p:txBody>
      </p:sp>
      <p:pic>
        <p:nvPicPr>
          <p:cNvPr id="12" name="Image 11">
            <a:extLst>
              <a:ext uri="{FF2B5EF4-FFF2-40B4-BE49-F238E27FC236}">
                <a16:creationId xmlns:a16="http://schemas.microsoft.com/office/drawing/2014/main" id="{0568EEE9-3BDC-44C9-BBE3-AF26BA4EC89B}"/>
              </a:ext>
            </a:extLst>
          </p:cNvPr>
          <p:cNvPicPr>
            <a:picLocks noChangeAspect="1"/>
          </p:cNvPicPr>
          <p:nvPr/>
        </p:nvPicPr>
        <p:blipFill>
          <a:blip r:embed="rId2"/>
          <a:stretch>
            <a:fillRect/>
          </a:stretch>
        </p:blipFill>
        <p:spPr>
          <a:xfrm>
            <a:off x="-111778" y="5068434"/>
            <a:ext cx="12385620" cy="4313238"/>
          </a:xfrm>
          <a:prstGeom prst="rect">
            <a:avLst/>
          </a:prstGeom>
        </p:spPr>
      </p:pic>
    </p:spTree>
    <p:extLst>
      <p:ext uri="{BB962C8B-B14F-4D97-AF65-F5344CB8AC3E}">
        <p14:creationId xmlns:p14="http://schemas.microsoft.com/office/powerpoint/2010/main" val="15885513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6467A9E-2FCD-4D19-B28A-673AEE359CE3}"/>
              </a:ext>
            </a:extLst>
          </p:cNvPr>
          <p:cNvSpPr>
            <a:spLocks noGrp="1"/>
          </p:cNvSpPr>
          <p:nvPr>
            <p:ph type="sldNum" sz="quarter" idx="12"/>
          </p:nvPr>
        </p:nvSpPr>
        <p:spPr/>
        <p:txBody>
          <a:bodyPr/>
          <a:lstStyle/>
          <a:p>
            <a:fld id="{B399920C-DA5C-4E9F-A23C-F553F19755F9}" type="slidenum">
              <a:rPr lang="fr-FR" smtClean="0"/>
              <a:t>17</a:t>
            </a:fld>
            <a:endParaRPr lang="fr-FR"/>
          </a:p>
        </p:txBody>
      </p:sp>
      <p:sp>
        <p:nvSpPr>
          <p:cNvPr id="6" name="Espace réservé du contenu 2">
            <a:extLst>
              <a:ext uri="{FF2B5EF4-FFF2-40B4-BE49-F238E27FC236}">
                <a16:creationId xmlns:a16="http://schemas.microsoft.com/office/drawing/2014/main" id="{46229B62-6ABD-40EE-AC67-45BB2802C15E}"/>
              </a:ext>
            </a:extLst>
          </p:cNvPr>
          <p:cNvSpPr txBox="1">
            <a:spLocks/>
          </p:cNvSpPr>
          <p:nvPr/>
        </p:nvSpPr>
        <p:spPr>
          <a:xfrm>
            <a:off x="472620" y="384048"/>
            <a:ext cx="5843816" cy="5717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Agir pour prévenir les risques naturels</a:t>
            </a:r>
          </a:p>
          <a:p>
            <a:pPr marL="0" indent="0" algn="just">
              <a:buFont typeface="Arial" panose="020B0604020202020204" pitchFamily="34" charset="0"/>
              <a:buNone/>
            </a:pPr>
            <a:r>
              <a:rPr lang="fr-FR" sz="1600" b="1" dirty="0">
                <a:latin typeface="Trebuchet MS" panose="020B0603020202020204" pitchFamily="34" charset="0"/>
              </a:rPr>
              <a:t>U</a:t>
            </a:r>
            <a:r>
              <a:rPr lang="fr-FR" sz="1500" dirty="0">
                <a:latin typeface="Trebuchet MS" panose="020B0603020202020204" pitchFamily="34" charset="0"/>
              </a:rPr>
              <a:t>ne étude de faisabilité a été conduite sur la </a:t>
            </a:r>
            <a:r>
              <a:rPr lang="fr-FR" sz="1500" b="1" dirty="0">
                <a:solidFill>
                  <a:srgbClr val="7030A0"/>
                </a:solidFill>
                <a:latin typeface="Trebuchet MS" panose="020B0603020202020204" pitchFamily="34" charset="0"/>
              </a:rPr>
              <a:t>réutilisation des eaux usées traitées issues de la station d’épuration de Ploemeur </a:t>
            </a:r>
            <a:r>
              <a:rPr lang="fr-FR" sz="1500" dirty="0">
                <a:latin typeface="Trebuchet MS" panose="020B0603020202020204" pitchFamily="34" charset="0"/>
              </a:rPr>
              <a:t>afin de répondre aux besoins d’irrigation du golf local et à l’arrosage des terrains du FC Lorient.</a:t>
            </a:r>
          </a:p>
          <a:p>
            <a:pPr marL="0" indent="0" algn="just">
              <a:buNone/>
            </a:pPr>
            <a:r>
              <a:rPr lang="fr-FR" sz="1500" dirty="0">
                <a:latin typeface="Trebuchet MS" panose="020B0603020202020204" pitchFamily="34" charset="0"/>
              </a:rPr>
              <a:t>Sur le plan tarifaire, une </a:t>
            </a:r>
            <a:r>
              <a:rPr lang="fr-FR" sz="1500" b="1" dirty="0">
                <a:solidFill>
                  <a:srgbClr val="7030A0"/>
                </a:solidFill>
                <a:latin typeface="Trebuchet MS" panose="020B0603020202020204" pitchFamily="34" charset="0"/>
              </a:rPr>
              <a:t>nouvelle structuration des grilles d’eau </a:t>
            </a:r>
            <a:r>
              <a:rPr lang="fr-FR" sz="1500" b="1" dirty="0">
                <a:solidFill>
                  <a:srgbClr val="82358C"/>
                </a:solidFill>
                <a:latin typeface="Trebuchet MS" panose="020B0603020202020204" pitchFamily="34" charset="0"/>
              </a:rPr>
              <a:t>et d’assainissement </a:t>
            </a:r>
            <a:r>
              <a:rPr lang="fr-FR" sz="1500" dirty="0">
                <a:latin typeface="Trebuchet MS" panose="020B0603020202020204" pitchFamily="34" charset="0"/>
              </a:rPr>
              <a:t>a été mise en œuvre au 1</a:t>
            </a:r>
            <a:r>
              <a:rPr lang="fr-FR" sz="1500" baseline="30000" dirty="0">
                <a:latin typeface="Trebuchet MS" panose="020B0603020202020204" pitchFamily="34" charset="0"/>
              </a:rPr>
              <a:t>er</a:t>
            </a:r>
            <a:r>
              <a:rPr lang="fr-FR" sz="1500" dirty="0">
                <a:latin typeface="Trebuchet MS" panose="020B0603020202020204" pitchFamily="34" charset="0"/>
              </a:rPr>
              <a:t> janvier 2024, introduisant un système à quatre tranches pour les usages domestiques et une tarification spécifique pour les usagers non domestiques. Ce changement s’est accompagné de la création d’un dispositif de chèque eau destiné à soutenir les foyers les plus fragiles. Par ailleurs, le dispositif d’aide à la récupération des eaux de pluie a été maintenu et élargi aux associations de jardins partagés.</a:t>
            </a:r>
          </a:p>
          <a:p>
            <a:pPr marL="0" indent="0" algn="just">
              <a:buNone/>
            </a:pPr>
            <a:r>
              <a:rPr lang="fr-FR" sz="1500" dirty="0">
                <a:latin typeface="Trebuchet MS" panose="020B0603020202020204" pitchFamily="34" charset="0"/>
              </a:rPr>
              <a:t>Le </a:t>
            </a:r>
            <a:r>
              <a:rPr lang="fr-FR" sz="1500" b="1" dirty="0">
                <a:solidFill>
                  <a:srgbClr val="7030A0"/>
                </a:solidFill>
                <a:latin typeface="Trebuchet MS" panose="020B0603020202020204" pitchFamily="34" charset="0"/>
              </a:rPr>
              <a:t>Schéma Directeur des Eaux Pluviales </a:t>
            </a:r>
            <a:r>
              <a:rPr lang="fr-FR" sz="1500" dirty="0">
                <a:latin typeface="Trebuchet MS" panose="020B0603020202020204" pitchFamily="34" charset="0"/>
              </a:rPr>
              <a:t>a été présenté au Bureau communautaire en mai 2024. Plusieurs chantiers favorisant l’infiltration ont été engagés en lien avec les communes, notamment à Lorient dans le quartier de Merville, où une étude croisée urbanisme/hydraulique a été lancée pour réduire les risques d’inondation.</a:t>
            </a:r>
            <a:endParaRPr lang="fr-FR" sz="1500" dirty="0">
              <a:solidFill>
                <a:srgbClr val="82358C"/>
              </a:solidFill>
              <a:latin typeface="Trebuchet MS" panose="020B0603020202020204" pitchFamily="34" charset="0"/>
            </a:endParaRPr>
          </a:p>
        </p:txBody>
      </p:sp>
      <p:pic>
        <p:nvPicPr>
          <p:cNvPr id="3" name="Image 2">
            <a:extLst>
              <a:ext uri="{FF2B5EF4-FFF2-40B4-BE49-F238E27FC236}">
                <a16:creationId xmlns:a16="http://schemas.microsoft.com/office/drawing/2014/main" id="{0E059CB4-2118-4E4A-9C37-962F2F993E87}"/>
              </a:ext>
            </a:extLst>
          </p:cNvPr>
          <p:cNvPicPr>
            <a:picLocks noChangeAspect="1"/>
          </p:cNvPicPr>
          <p:nvPr/>
        </p:nvPicPr>
        <p:blipFill>
          <a:blip r:embed="rId2"/>
          <a:stretch>
            <a:fillRect/>
          </a:stretch>
        </p:blipFill>
        <p:spPr>
          <a:xfrm>
            <a:off x="472620" y="4924425"/>
            <a:ext cx="1304925" cy="1933575"/>
          </a:xfrm>
          <a:prstGeom prst="rect">
            <a:avLst/>
          </a:prstGeom>
        </p:spPr>
      </p:pic>
      <p:pic>
        <p:nvPicPr>
          <p:cNvPr id="8" name="Image 7">
            <a:extLst>
              <a:ext uri="{FF2B5EF4-FFF2-40B4-BE49-F238E27FC236}">
                <a16:creationId xmlns:a16="http://schemas.microsoft.com/office/drawing/2014/main" id="{DA9F0B43-1966-4D21-AB47-25677B1BF2AB}"/>
              </a:ext>
            </a:extLst>
          </p:cNvPr>
          <p:cNvPicPr>
            <a:picLocks noChangeAspect="1"/>
          </p:cNvPicPr>
          <p:nvPr/>
        </p:nvPicPr>
        <p:blipFill>
          <a:blip r:embed="rId3"/>
          <a:stretch>
            <a:fillRect/>
          </a:stretch>
        </p:blipFill>
        <p:spPr>
          <a:xfrm>
            <a:off x="1887283" y="4924425"/>
            <a:ext cx="1266825" cy="1714500"/>
          </a:xfrm>
          <a:prstGeom prst="rect">
            <a:avLst/>
          </a:prstGeom>
        </p:spPr>
      </p:pic>
      <p:pic>
        <p:nvPicPr>
          <p:cNvPr id="9" name="Image 8">
            <a:extLst>
              <a:ext uri="{FF2B5EF4-FFF2-40B4-BE49-F238E27FC236}">
                <a16:creationId xmlns:a16="http://schemas.microsoft.com/office/drawing/2014/main" id="{712D8E8C-7879-433E-91D9-28734F5AAB79}"/>
              </a:ext>
            </a:extLst>
          </p:cNvPr>
          <p:cNvPicPr>
            <a:picLocks noChangeAspect="1"/>
          </p:cNvPicPr>
          <p:nvPr/>
        </p:nvPicPr>
        <p:blipFill>
          <a:blip r:embed="rId4"/>
          <a:stretch>
            <a:fillRect/>
          </a:stretch>
        </p:blipFill>
        <p:spPr>
          <a:xfrm>
            <a:off x="3191341" y="4943475"/>
            <a:ext cx="1314450" cy="1676400"/>
          </a:xfrm>
          <a:prstGeom prst="rect">
            <a:avLst/>
          </a:prstGeom>
        </p:spPr>
      </p:pic>
      <p:pic>
        <p:nvPicPr>
          <p:cNvPr id="12" name="Image 11">
            <a:extLst>
              <a:ext uri="{FF2B5EF4-FFF2-40B4-BE49-F238E27FC236}">
                <a16:creationId xmlns:a16="http://schemas.microsoft.com/office/drawing/2014/main" id="{60BF0624-3044-4DFD-AA80-C5084941B69A}"/>
              </a:ext>
            </a:extLst>
          </p:cNvPr>
          <p:cNvPicPr>
            <a:picLocks noChangeAspect="1"/>
          </p:cNvPicPr>
          <p:nvPr/>
        </p:nvPicPr>
        <p:blipFill>
          <a:blip r:embed="rId5"/>
          <a:stretch>
            <a:fillRect/>
          </a:stretch>
        </p:blipFill>
        <p:spPr>
          <a:xfrm>
            <a:off x="4618705" y="4970907"/>
            <a:ext cx="1752600" cy="1552575"/>
          </a:xfrm>
          <a:prstGeom prst="rect">
            <a:avLst/>
          </a:prstGeom>
        </p:spPr>
      </p:pic>
      <p:pic>
        <p:nvPicPr>
          <p:cNvPr id="13" name="Image 12">
            <a:extLst>
              <a:ext uri="{FF2B5EF4-FFF2-40B4-BE49-F238E27FC236}">
                <a16:creationId xmlns:a16="http://schemas.microsoft.com/office/drawing/2014/main" id="{ED80EB74-C7D6-459F-BBD8-A9FDD1AFC6D3}"/>
              </a:ext>
            </a:extLst>
          </p:cNvPr>
          <p:cNvPicPr>
            <a:picLocks noChangeAspect="1"/>
          </p:cNvPicPr>
          <p:nvPr/>
        </p:nvPicPr>
        <p:blipFill>
          <a:blip r:embed="rId6"/>
          <a:stretch>
            <a:fillRect/>
          </a:stretch>
        </p:blipFill>
        <p:spPr>
          <a:xfrm>
            <a:off x="6553758" y="-1657450"/>
            <a:ext cx="5843815" cy="9015154"/>
          </a:xfrm>
          <a:prstGeom prst="rect">
            <a:avLst/>
          </a:prstGeom>
        </p:spPr>
      </p:pic>
    </p:spTree>
    <p:extLst>
      <p:ext uri="{BB962C8B-B14F-4D97-AF65-F5344CB8AC3E}">
        <p14:creationId xmlns:p14="http://schemas.microsoft.com/office/powerpoint/2010/main" val="4350793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58BC926-8DFE-4E0B-A572-EC05F3EF0345}"/>
              </a:ext>
            </a:extLst>
          </p:cNvPr>
          <p:cNvSpPr txBox="1">
            <a:spLocks/>
          </p:cNvSpPr>
          <p:nvPr/>
        </p:nvSpPr>
        <p:spPr>
          <a:xfrm>
            <a:off x="275318" y="104106"/>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82358C"/>
                </a:solidFill>
                <a:latin typeface="Trebuchet MS" panose="020B0603020202020204" pitchFamily="34" charset="0"/>
              </a:rPr>
              <a:t>UN TERRITOIRE</a:t>
            </a:r>
            <a:r>
              <a:rPr lang="fr-FR" b="1" dirty="0">
                <a:solidFill>
                  <a:srgbClr val="82358C"/>
                </a:solidFill>
                <a:latin typeface="Trebuchet MS" panose="020B0603020202020204" pitchFamily="34" charset="0"/>
              </a:rPr>
              <a:t> </a:t>
            </a:r>
            <a:r>
              <a:rPr lang="fr-FR" dirty="0">
                <a:solidFill>
                  <a:srgbClr val="82358C"/>
                </a:solidFill>
                <a:latin typeface="Trebuchet MS" panose="020B0603020202020204" pitchFamily="34" charset="0"/>
              </a:rPr>
              <a:t>EXEMPLAIRE </a:t>
            </a:r>
            <a:r>
              <a:rPr lang="fr-FR" b="1" dirty="0">
                <a:solidFill>
                  <a:srgbClr val="82358C"/>
                </a:solidFill>
                <a:latin typeface="Trebuchet MS" panose="020B0603020202020204" pitchFamily="34" charset="0"/>
              </a:rPr>
              <a:t>EN MATIÈRE DE TRANSITION ÉCOLOGIQUE ET ÉNERGETIQUE</a:t>
            </a:r>
          </a:p>
        </p:txBody>
      </p:sp>
      <p:sp>
        <p:nvSpPr>
          <p:cNvPr id="6" name="Espace réservé du contenu 2">
            <a:extLst>
              <a:ext uri="{FF2B5EF4-FFF2-40B4-BE49-F238E27FC236}">
                <a16:creationId xmlns:a16="http://schemas.microsoft.com/office/drawing/2014/main" id="{30F2A61C-B82D-4B90-BB9F-615D689A4ECC}"/>
              </a:ext>
            </a:extLst>
          </p:cNvPr>
          <p:cNvSpPr txBox="1">
            <a:spLocks/>
          </p:cNvSpPr>
          <p:nvPr/>
        </p:nvSpPr>
        <p:spPr>
          <a:xfrm>
            <a:off x="275318" y="1606276"/>
            <a:ext cx="5693682"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Contribuer à l’autonomie énergétique décarbonée</a:t>
            </a:r>
          </a:p>
          <a:p>
            <a:pPr marL="0" indent="0" algn="just">
              <a:buNone/>
            </a:pPr>
            <a:r>
              <a:rPr lang="fr-FR" sz="1500" dirty="0">
                <a:latin typeface="Trebuchet MS" panose="020B0603020202020204" pitchFamily="34" charset="0"/>
              </a:rPr>
              <a:t>Une nouvelle </a:t>
            </a:r>
            <a:r>
              <a:rPr lang="fr-FR" sz="1500" b="1" dirty="0">
                <a:solidFill>
                  <a:srgbClr val="82358C"/>
                </a:solidFill>
                <a:latin typeface="Trebuchet MS" panose="020B0603020202020204" pitchFamily="34" charset="0"/>
              </a:rPr>
              <a:t>ferme solaire </a:t>
            </a:r>
            <a:r>
              <a:rPr lang="fr-FR" sz="1500" dirty="0">
                <a:latin typeface="Trebuchet MS" panose="020B0603020202020204" pitchFamily="34" charset="0"/>
              </a:rPr>
              <a:t>a été mise en exploitation en 2024 à </a:t>
            </a:r>
            <a:r>
              <a:rPr lang="fr-FR" sz="1500" dirty="0" err="1">
                <a:latin typeface="Trebuchet MS" panose="020B0603020202020204" pitchFamily="34" charset="0"/>
              </a:rPr>
              <a:t>Kermat</a:t>
            </a:r>
            <a:r>
              <a:rPr lang="fr-FR" sz="1500" dirty="0">
                <a:latin typeface="Trebuchet MS" panose="020B0603020202020204" pitchFamily="34" charset="0"/>
              </a:rPr>
              <a:t>, à Inzinzac-Lochrist. Il s’agit de la plus grande ferme solaire du territoire. </a:t>
            </a:r>
          </a:p>
          <a:p>
            <a:pPr marL="0" indent="0" algn="just">
              <a:buNone/>
            </a:pPr>
            <a:r>
              <a:rPr lang="fr-FR" sz="1500" dirty="0">
                <a:latin typeface="Trebuchet MS" panose="020B0603020202020204" pitchFamily="34" charset="0"/>
              </a:rPr>
              <a:t>Un </a:t>
            </a:r>
            <a:r>
              <a:rPr lang="fr-FR" sz="1500" b="1" dirty="0">
                <a:solidFill>
                  <a:srgbClr val="82358C"/>
                </a:solidFill>
                <a:latin typeface="Trebuchet MS" panose="020B0603020202020204" pitchFamily="34" charset="0"/>
              </a:rPr>
              <a:t>contrat chaleur renouvelable </a:t>
            </a:r>
            <a:r>
              <a:rPr lang="fr-FR" sz="1500" dirty="0">
                <a:latin typeface="Trebuchet MS" panose="020B0603020202020204" pitchFamily="34" charset="0"/>
              </a:rPr>
              <a:t>a été renouvelé pour la période 2024/2027 avec Quimperlé Communauté et la SPL Bois-Energie.</a:t>
            </a:r>
          </a:p>
          <a:p>
            <a:pPr marL="0" indent="0" algn="just">
              <a:buNone/>
            </a:pPr>
            <a:r>
              <a:rPr lang="fr-FR" sz="1500" dirty="0">
                <a:latin typeface="Trebuchet MS" panose="020B0603020202020204" pitchFamily="34" charset="0"/>
              </a:rPr>
              <a:t>Le lauréat de la première tranche du projet </a:t>
            </a:r>
            <a:r>
              <a:rPr lang="fr-FR" sz="1500" b="1" dirty="0">
                <a:solidFill>
                  <a:srgbClr val="82358C"/>
                </a:solidFill>
                <a:latin typeface="Trebuchet MS" panose="020B0603020202020204" pitchFamily="34" charset="0"/>
              </a:rPr>
              <a:t>éolien offshore Groix-Belle-Île</a:t>
            </a:r>
            <a:r>
              <a:rPr lang="fr-FR" sz="1500" dirty="0">
                <a:latin typeface="Trebuchet MS" panose="020B0603020202020204" pitchFamily="34" charset="0"/>
              </a:rPr>
              <a:t> a été nommé (250MW).</a:t>
            </a:r>
          </a:p>
          <a:p>
            <a:pPr marL="0" indent="0" algn="just">
              <a:buNone/>
            </a:pPr>
            <a:r>
              <a:rPr lang="fr-FR" sz="1500" dirty="0">
                <a:latin typeface="Trebuchet MS" panose="020B0603020202020204" pitchFamily="34" charset="0"/>
              </a:rPr>
              <a:t>80% des 70 actions du </a:t>
            </a:r>
            <a:r>
              <a:rPr lang="fr-FR" sz="1500" b="1" dirty="0">
                <a:solidFill>
                  <a:srgbClr val="82358C"/>
                </a:solidFill>
                <a:latin typeface="Trebuchet MS" panose="020B0603020202020204" pitchFamily="34" charset="0"/>
              </a:rPr>
              <a:t>Plan de résilience énergétique </a:t>
            </a:r>
            <a:r>
              <a:rPr lang="fr-FR" sz="1500" dirty="0">
                <a:latin typeface="Trebuchet MS" panose="020B0603020202020204" pitchFamily="34" charset="0"/>
              </a:rPr>
              <a:t>sont engagées ou réalisées. Ces mesures ont permis d’atténuer les effets économiques de la crise énergétique et de renforcer l’autonomie du territoire.</a:t>
            </a:r>
          </a:p>
          <a:p>
            <a:pPr marL="0" indent="0" algn="just">
              <a:buNone/>
            </a:pPr>
            <a:r>
              <a:rPr lang="fr-FR" sz="1500" dirty="0">
                <a:latin typeface="Trebuchet MS" panose="020B0603020202020204" pitchFamily="34" charset="0"/>
              </a:rPr>
              <a:t>Lorient Agglomération est aujourd’hui la seule communauté d’agglomération en France labellisée au niveau </a:t>
            </a:r>
            <a:r>
              <a:rPr lang="fr-FR" sz="1500" b="1" dirty="0">
                <a:solidFill>
                  <a:srgbClr val="82358C"/>
                </a:solidFill>
                <a:latin typeface="Trebuchet MS" panose="020B0603020202020204" pitchFamily="34" charset="0"/>
              </a:rPr>
              <a:t>4 étoiles  « Territoire engagé climat air énergie ».</a:t>
            </a:r>
          </a:p>
          <a:p>
            <a:pPr marL="0" indent="0" algn="just">
              <a:buNone/>
            </a:pP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24D1248F-9E1D-48E9-AC95-D33DFD5BE7ED}"/>
              </a:ext>
            </a:extLst>
          </p:cNvPr>
          <p:cNvSpPr txBox="1">
            <a:spLocks/>
          </p:cNvSpPr>
          <p:nvPr/>
        </p:nvSpPr>
        <p:spPr>
          <a:xfrm>
            <a:off x="6129563" y="1488972"/>
            <a:ext cx="561203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fr-FR" sz="1500" dirty="0">
              <a:solidFill>
                <a:srgbClr val="07AFAC"/>
              </a:solidFill>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F632365A-DD4E-488A-935D-43B65C445C45}"/>
              </a:ext>
            </a:extLst>
          </p:cNvPr>
          <p:cNvSpPr txBox="1">
            <a:spLocks/>
          </p:cNvSpPr>
          <p:nvPr/>
        </p:nvSpPr>
        <p:spPr>
          <a:xfrm>
            <a:off x="6223001" y="1606276"/>
            <a:ext cx="5815694"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82358C"/>
                </a:highlight>
                <a:latin typeface="Trebuchet MS" panose="020B0603020202020204" pitchFamily="34" charset="0"/>
              </a:rPr>
              <a:t>Faire de l’agglomération un territoire vertueux en matière de prévention et valorisation des déchets</a:t>
            </a:r>
          </a:p>
          <a:p>
            <a:pPr marL="0" indent="0">
              <a:buNone/>
            </a:pPr>
            <a:r>
              <a:rPr lang="fr-FR" sz="1500" dirty="0">
                <a:latin typeface="Trebuchet MS" panose="020B0603020202020204" pitchFamily="34" charset="0"/>
              </a:rPr>
              <a:t>L’</a:t>
            </a:r>
            <a:r>
              <a:rPr lang="fr-FR" sz="1500" b="1" dirty="0">
                <a:solidFill>
                  <a:srgbClr val="82358C"/>
                </a:solidFill>
                <a:latin typeface="Trebuchet MS" panose="020B0603020202020204" pitchFamily="34" charset="0"/>
              </a:rPr>
              <a:t>abaissement de fréquence de collecte </a:t>
            </a:r>
            <a:r>
              <a:rPr lang="fr-FR" sz="1500" dirty="0">
                <a:latin typeface="Trebuchet MS" panose="020B0603020202020204" pitchFamily="34" charset="0"/>
              </a:rPr>
              <a:t>a poursuivi son déploiement en 2024. Ce dispositif permet d’optimiser les coûts du service, tout en ajustant le service aux besoins réels lorsque le tri est correctement effectué.</a:t>
            </a:r>
          </a:p>
          <a:p>
            <a:pPr marL="0" indent="0">
              <a:buNone/>
            </a:pPr>
            <a:r>
              <a:rPr lang="fr-FR" sz="1500" dirty="0">
                <a:latin typeface="Trebuchet MS" panose="020B0603020202020204" pitchFamily="34" charset="0"/>
              </a:rPr>
              <a:t>Le </a:t>
            </a:r>
            <a:r>
              <a:rPr lang="fr-FR" sz="1500" b="1" dirty="0">
                <a:solidFill>
                  <a:srgbClr val="82358C"/>
                </a:solidFill>
                <a:latin typeface="Trebuchet MS" panose="020B0603020202020204" pitchFamily="34" charset="0"/>
              </a:rPr>
              <a:t>schéma de traitement des déchets </a:t>
            </a:r>
            <a:r>
              <a:rPr lang="fr-FR" sz="1500" dirty="0">
                <a:latin typeface="Trebuchet MS" panose="020B0603020202020204" pitchFamily="34" charset="0"/>
              </a:rPr>
              <a:t>a été revu à la fin de l’année 2024 entérinant l’arrêt de la stabilisation des déchets ménagers résiduels (DMR) et la limitation de l’enfouissement à 50 % des entrants autorisés, conduisant à transporter l’autre moitié des tonnages en Unité de valorisation énergétique.</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3C11DF95-FE08-4151-9B45-1414FD659C6D}"/>
              </a:ext>
            </a:extLst>
          </p:cNvPr>
          <p:cNvPicPr>
            <a:picLocks noChangeAspect="1"/>
          </p:cNvPicPr>
          <p:nvPr/>
        </p:nvPicPr>
        <p:blipFill>
          <a:blip r:embed="rId3"/>
          <a:stretch>
            <a:fillRect/>
          </a:stretch>
        </p:blipFill>
        <p:spPr>
          <a:xfrm>
            <a:off x="6590394" y="4253800"/>
            <a:ext cx="5326288" cy="2500094"/>
          </a:xfrm>
          <a:prstGeom prst="rect">
            <a:avLst/>
          </a:prstGeom>
        </p:spPr>
      </p:pic>
      <p:pic>
        <p:nvPicPr>
          <p:cNvPr id="3" name="Image 2">
            <a:extLst>
              <a:ext uri="{FF2B5EF4-FFF2-40B4-BE49-F238E27FC236}">
                <a16:creationId xmlns:a16="http://schemas.microsoft.com/office/drawing/2014/main" id="{F7B7C8DD-7EB6-4EA7-B79C-E9F3CA3AC19C}"/>
              </a:ext>
            </a:extLst>
          </p:cNvPr>
          <p:cNvPicPr>
            <a:picLocks noChangeAspect="1"/>
          </p:cNvPicPr>
          <p:nvPr/>
        </p:nvPicPr>
        <p:blipFill>
          <a:blip r:embed="rId4"/>
          <a:stretch>
            <a:fillRect/>
          </a:stretch>
        </p:blipFill>
        <p:spPr>
          <a:xfrm>
            <a:off x="-4673600" y="5829969"/>
            <a:ext cx="12283767"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03924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2C696-7775-4C86-B2E3-876ECBCA86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D5373A9-7E76-4F68-A9AB-5102B6419575}"/>
              </a:ext>
            </a:extLst>
          </p:cNvPr>
          <p:cNvSpPr>
            <a:spLocks noGrp="1"/>
          </p:cNvSpPr>
          <p:nvPr>
            <p:ph idx="1"/>
          </p:nvPr>
        </p:nvSpPr>
        <p:spPr/>
        <p:txBody>
          <a:bodyPr/>
          <a:lstStyle/>
          <a:p>
            <a:pPr marL="0" indent="0">
              <a:buNone/>
            </a:pPr>
            <a:r>
              <a:rPr lang="fr-FR" dirty="0" err="1">
                <a:solidFill>
                  <a:srgbClr val="222D71"/>
                </a:solidFill>
              </a:rPr>
              <a:t>bbb</a:t>
            </a:r>
            <a:endParaRPr lang="fr-FR" dirty="0">
              <a:solidFill>
                <a:srgbClr val="222D71"/>
              </a:solidFill>
            </a:endParaRPr>
          </a:p>
        </p:txBody>
      </p:sp>
      <p:pic>
        <p:nvPicPr>
          <p:cNvPr id="4" name="Image 3">
            <a:extLst>
              <a:ext uri="{FF2B5EF4-FFF2-40B4-BE49-F238E27FC236}">
                <a16:creationId xmlns:a16="http://schemas.microsoft.com/office/drawing/2014/main" id="{7E0DEC5F-69ED-41CC-8640-D4505188A80B}"/>
              </a:ext>
            </a:extLst>
          </p:cNvPr>
          <p:cNvPicPr>
            <a:picLocks noChangeAspect="1"/>
          </p:cNvPicPr>
          <p:nvPr/>
        </p:nvPicPr>
        <p:blipFill>
          <a:blip r:embed="rId2"/>
          <a:stretch>
            <a:fillRect/>
          </a:stretch>
        </p:blipFill>
        <p:spPr>
          <a:xfrm>
            <a:off x="0" y="-290286"/>
            <a:ext cx="12205421" cy="7387772"/>
          </a:xfrm>
          <a:prstGeom prst="rect">
            <a:avLst/>
          </a:prstGeom>
        </p:spPr>
      </p:pic>
      <p:sp>
        <p:nvSpPr>
          <p:cNvPr id="5" name="Espace réservé du numéro de diapositive 4">
            <a:extLst>
              <a:ext uri="{FF2B5EF4-FFF2-40B4-BE49-F238E27FC236}">
                <a16:creationId xmlns:a16="http://schemas.microsoft.com/office/drawing/2014/main" id="{42945917-E11A-45F7-B8B1-6F2EB198D67B}"/>
              </a:ext>
            </a:extLst>
          </p:cNvPr>
          <p:cNvSpPr>
            <a:spLocks noGrp="1"/>
          </p:cNvSpPr>
          <p:nvPr>
            <p:ph type="sldNum" sz="quarter" idx="12"/>
          </p:nvPr>
        </p:nvSpPr>
        <p:spPr/>
        <p:txBody>
          <a:bodyPr/>
          <a:lstStyle/>
          <a:p>
            <a:fld id="{B399920C-DA5C-4E9F-A23C-F553F19755F9}" type="slidenum">
              <a:rPr lang="fr-FR" smtClean="0"/>
              <a:t>19</a:t>
            </a:fld>
            <a:endParaRPr lang="fr-FR"/>
          </a:p>
        </p:txBody>
      </p:sp>
    </p:spTree>
    <p:extLst>
      <p:ext uri="{BB962C8B-B14F-4D97-AF65-F5344CB8AC3E}">
        <p14:creationId xmlns:p14="http://schemas.microsoft.com/office/powerpoint/2010/main" val="383098404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C281B7-8042-4F3A-AC6F-D2587D0659F9}"/>
              </a:ext>
            </a:extLst>
          </p:cNvPr>
          <p:cNvSpPr>
            <a:spLocks noGrp="1"/>
          </p:cNvSpPr>
          <p:nvPr>
            <p:ph idx="1"/>
          </p:nvPr>
        </p:nvSpPr>
        <p:spPr>
          <a:xfrm>
            <a:off x="838200" y="226786"/>
            <a:ext cx="10729686" cy="5935663"/>
          </a:xfrm>
        </p:spPr>
        <p:txBody>
          <a:bodyPr>
            <a:normAutofit/>
          </a:bodyPr>
          <a:lstStyle/>
          <a:p>
            <a:pPr marL="0" indent="0" algn="just">
              <a:buNone/>
            </a:pPr>
            <a:r>
              <a:rPr lang="fr-FR" sz="1800" b="1" dirty="0">
                <a:latin typeface="Trebuchet MS" panose="020B0603020202020204" pitchFamily="34" charset="0"/>
              </a:rPr>
              <a:t>La présentation du Rapport d’activité suit désormais la trame du Projet de territoire, adopté par le Conseil communautaire le 9 novembre 2021. Il se constitue de 5 axes et 15 enjeux stratégiques qui formalisent la feuille de route de l’action communautaire d’ici à l’horizon 2030. </a:t>
            </a:r>
          </a:p>
        </p:txBody>
      </p:sp>
      <p:pic>
        <p:nvPicPr>
          <p:cNvPr id="4" name="Image 3">
            <a:extLst>
              <a:ext uri="{FF2B5EF4-FFF2-40B4-BE49-F238E27FC236}">
                <a16:creationId xmlns:a16="http://schemas.microsoft.com/office/drawing/2014/main" id="{F7B5D603-3E13-4DD7-98E3-18B6A23827EE}"/>
              </a:ext>
            </a:extLst>
          </p:cNvPr>
          <p:cNvPicPr>
            <a:picLocks noChangeAspect="1"/>
          </p:cNvPicPr>
          <p:nvPr/>
        </p:nvPicPr>
        <p:blipFill>
          <a:blip r:embed="rId2"/>
          <a:stretch>
            <a:fillRect/>
          </a:stretch>
        </p:blipFill>
        <p:spPr>
          <a:xfrm>
            <a:off x="-513228" y="1157897"/>
            <a:ext cx="10361316" cy="5381015"/>
          </a:xfrm>
          <a:prstGeom prst="rect">
            <a:avLst/>
          </a:prstGeom>
        </p:spPr>
      </p:pic>
      <p:sp>
        <p:nvSpPr>
          <p:cNvPr id="5" name="Espace réservé du numéro de diapositive 4">
            <a:extLst>
              <a:ext uri="{FF2B5EF4-FFF2-40B4-BE49-F238E27FC236}">
                <a16:creationId xmlns:a16="http://schemas.microsoft.com/office/drawing/2014/main" id="{27F33504-4883-4C39-8AEB-EB61D2BEA697}"/>
              </a:ext>
            </a:extLst>
          </p:cNvPr>
          <p:cNvSpPr>
            <a:spLocks noGrp="1"/>
          </p:cNvSpPr>
          <p:nvPr>
            <p:ph type="sldNum" sz="quarter" idx="12"/>
          </p:nvPr>
        </p:nvSpPr>
        <p:spPr/>
        <p:txBody>
          <a:bodyPr/>
          <a:lstStyle/>
          <a:p>
            <a:fld id="{B399920C-DA5C-4E9F-A23C-F553F19755F9}" type="slidenum">
              <a:rPr lang="fr-FR" smtClean="0"/>
              <a:t>2</a:t>
            </a:fld>
            <a:endParaRPr lang="fr-FR"/>
          </a:p>
        </p:txBody>
      </p:sp>
      <p:sp>
        <p:nvSpPr>
          <p:cNvPr id="2" name="ZoneTexte 1">
            <a:extLst>
              <a:ext uri="{FF2B5EF4-FFF2-40B4-BE49-F238E27FC236}">
                <a16:creationId xmlns:a16="http://schemas.microsoft.com/office/drawing/2014/main" id="{1CDDF9FC-805F-489E-9D19-5C2BE4F4DCD9}"/>
              </a:ext>
            </a:extLst>
          </p:cNvPr>
          <p:cNvSpPr txBox="1"/>
          <p:nvPr/>
        </p:nvSpPr>
        <p:spPr>
          <a:xfrm>
            <a:off x="9404968" y="2334197"/>
            <a:ext cx="2606039" cy="3416320"/>
          </a:xfrm>
          <a:prstGeom prst="rect">
            <a:avLst/>
          </a:prstGeom>
          <a:noFill/>
        </p:spPr>
        <p:txBody>
          <a:bodyPr wrap="square" rtlCol="0">
            <a:spAutoFit/>
          </a:bodyPr>
          <a:lstStyle/>
          <a:p>
            <a:r>
              <a:rPr lang="fr-FR" sz="2400" b="1" i="1" dirty="0">
                <a:solidFill>
                  <a:schemeClr val="bg1"/>
                </a:solidFill>
                <a:highlight>
                  <a:srgbClr val="222D71"/>
                </a:highlight>
                <a:latin typeface="Trebuchet MS" panose="020B0603020202020204" pitchFamily="34" charset="0"/>
              </a:rPr>
              <a:t>« Une année 2024 déterminante: 80% des 160 objectifs opérationnels du Projet de territoire engagés »</a:t>
            </a:r>
          </a:p>
        </p:txBody>
      </p:sp>
    </p:spTree>
    <p:extLst>
      <p:ext uri="{BB962C8B-B14F-4D97-AF65-F5344CB8AC3E}">
        <p14:creationId xmlns:p14="http://schemas.microsoft.com/office/powerpoint/2010/main" val="16137762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E4DB235-BE31-4954-A868-E6D1A2EAB01C}"/>
              </a:ext>
            </a:extLst>
          </p:cNvPr>
          <p:cNvSpPr>
            <a:spLocks noGrp="1"/>
          </p:cNvSpPr>
          <p:nvPr>
            <p:ph type="sldNum" sz="quarter" idx="12"/>
          </p:nvPr>
        </p:nvSpPr>
        <p:spPr/>
        <p:txBody>
          <a:bodyPr/>
          <a:lstStyle/>
          <a:p>
            <a:fld id="{B399920C-DA5C-4E9F-A23C-F553F19755F9}" type="slidenum">
              <a:rPr lang="fr-FR" smtClean="0"/>
              <a:t>20</a:t>
            </a:fld>
            <a:endParaRPr lang="fr-FR"/>
          </a:p>
        </p:txBody>
      </p:sp>
      <p:sp>
        <p:nvSpPr>
          <p:cNvPr id="5" name="Titre 1">
            <a:extLst>
              <a:ext uri="{FF2B5EF4-FFF2-40B4-BE49-F238E27FC236}">
                <a16:creationId xmlns:a16="http://schemas.microsoft.com/office/drawing/2014/main" id="{F3ED0B61-1454-4146-BEDD-6F865EB7B4BC}"/>
              </a:ext>
            </a:extLst>
          </p:cNvPr>
          <p:cNvSpPr txBox="1">
            <a:spLocks/>
          </p:cNvSpPr>
          <p:nvPr/>
        </p:nvSpPr>
        <p:spPr>
          <a:xfrm>
            <a:off x="275318" y="184699"/>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22D71"/>
                </a:solidFill>
                <a:latin typeface="Trebuchet MS" panose="020B0603020202020204" pitchFamily="34" charset="0"/>
              </a:rPr>
              <a:t>UN TERRITOIRE EQUILIBRÉ </a:t>
            </a:r>
            <a:r>
              <a:rPr lang="fr-FR" dirty="0">
                <a:solidFill>
                  <a:srgbClr val="222D71"/>
                </a:solidFill>
                <a:latin typeface="Trebuchet MS" panose="020B0603020202020204" pitchFamily="34" charset="0"/>
              </a:rPr>
              <a:t>ENTRE VILLES ET RURALITÉS</a:t>
            </a:r>
            <a:endParaRPr lang="fr-FR" b="1" dirty="0">
              <a:solidFill>
                <a:srgbClr val="222D71"/>
              </a:solidFill>
              <a:latin typeface="Trebuchet MS" panose="020B0603020202020204" pitchFamily="34" charset="0"/>
            </a:endParaRPr>
          </a:p>
        </p:txBody>
      </p:sp>
      <p:sp>
        <p:nvSpPr>
          <p:cNvPr id="6" name="Espace réservé du contenu 2">
            <a:extLst>
              <a:ext uri="{FF2B5EF4-FFF2-40B4-BE49-F238E27FC236}">
                <a16:creationId xmlns:a16="http://schemas.microsoft.com/office/drawing/2014/main" id="{0A7876EC-3C5D-4C98-8507-290106C8C5C9}"/>
              </a:ext>
            </a:extLst>
          </p:cNvPr>
          <p:cNvSpPr txBox="1">
            <a:spLocks/>
          </p:cNvSpPr>
          <p:nvPr/>
        </p:nvSpPr>
        <p:spPr>
          <a:xfrm>
            <a:off x="581315" y="1660446"/>
            <a:ext cx="520246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Développer les pôles de centralité regroupant les fonctions essentielles</a:t>
            </a:r>
          </a:p>
          <a:p>
            <a:pPr marL="0" indent="0">
              <a:buNone/>
            </a:pPr>
            <a:r>
              <a:rPr lang="fr-FR" sz="1500" dirty="0">
                <a:latin typeface="Trebuchet MS" panose="020B0603020202020204" pitchFamily="34" charset="0"/>
              </a:rPr>
              <a:t>Dans le cadre du programme national </a:t>
            </a:r>
            <a:r>
              <a:rPr lang="fr-FR" sz="1500" b="1" dirty="0">
                <a:solidFill>
                  <a:srgbClr val="222D71"/>
                </a:solidFill>
                <a:latin typeface="Trebuchet MS" panose="020B0603020202020204" pitchFamily="34" charset="0"/>
              </a:rPr>
              <a:t>Petites Villes de Demain</a:t>
            </a:r>
            <a:r>
              <a:rPr lang="fr-FR" sz="1500" dirty="0">
                <a:latin typeface="Trebuchet MS" panose="020B0603020202020204" pitchFamily="34" charset="0"/>
              </a:rPr>
              <a:t>, Lorient Agglomération accompagne la redynamisation des centralités des 3 communes lauréates de ce dispositif en assurant une fonction de conseil et de pilotage sur de multiples thématiques (commerce, habitat, mobilités, urbanisme), de la structuration de plans d’actions à la réalisation opérationnelle et la recherche de financements.</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00B332A8-4E08-4977-A855-C2DD9BBA7E25}"/>
              </a:ext>
            </a:extLst>
          </p:cNvPr>
          <p:cNvSpPr txBox="1">
            <a:spLocks/>
          </p:cNvSpPr>
          <p:nvPr/>
        </p:nvSpPr>
        <p:spPr>
          <a:xfrm>
            <a:off x="6288024" y="1660446"/>
            <a:ext cx="5202465"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Valoriser les atouts de la ruralité</a:t>
            </a:r>
          </a:p>
          <a:p>
            <a:pPr marL="0" indent="0" algn="just">
              <a:buNone/>
            </a:pPr>
            <a:r>
              <a:rPr lang="fr-FR" sz="1500" b="1" dirty="0">
                <a:solidFill>
                  <a:srgbClr val="222D71"/>
                </a:solidFill>
                <a:latin typeface="Trebuchet MS" panose="020B0603020202020204" pitchFamily="34" charset="0"/>
              </a:rPr>
              <a:t>LEADER est l’acronyme de « Liaison entre actions de développement de l’économie rurale »</a:t>
            </a:r>
            <a:r>
              <a:rPr lang="fr-FR" sz="1500" b="1" dirty="0">
                <a:latin typeface="Trebuchet MS" panose="020B0603020202020204" pitchFamily="34" charset="0"/>
              </a:rPr>
              <a:t>. </a:t>
            </a:r>
            <a:r>
              <a:rPr lang="fr-FR" sz="1500" dirty="0">
                <a:latin typeface="Trebuchet MS" panose="020B0603020202020204" pitchFamily="34" charset="0"/>
              </a:rPr>
              <a:t>Ce programme de subvention européen est destiné à financer des projets participant au développement et à l’attractivité des zones rurales de de chaque Pays breton. Deux comités de programmation ont été réunis en 2024 et un projet a été sélectionné.</a:t>
            </a:r>
          </a:p>
        </p:txBody>
      </p:sp>
      <p:pic>
        <p:nvPicPr>
          <p:cNvPr id="3" name="Image 2">
            <a:extLst>
              <a:ext uri="{FF2B5EF4-FFF2-40B4-BE49-F238E27FC236}">
                <a16:creationId xmlns:a16="http://schemas.microsoft.com/office/drawing/2014/main" id="{5252601E-2B53-4D5B-979B-25A9AB70181B}"/>
              </a:ext>
            </a:extLst>
          </p:cNvPr>
          <p:cNvPicPr>
            <a:picLocks noChangeAspect="1"/>
          </p:cNvPicPr>
          <p:nvPr/>
        </p:nvPicPr>
        <p:blipFill>
          <a:blip r:embed="rId2"/>
          <a:stretch>
            <a:fillRect/>
          </a:stretch>
        </p:blipFill>
        <p:spPr>
          <a:xfrm>
            <a:off x="-219142" y="4343400"/>
            <a:ext cx="12630283" cy="2514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957913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4BA28C-BDC6-44AC-BA11-A70690B77BC5}"/>
              </a:ext>
            </a:extLst>
          </p:cNvPr>
          <p:cNvSpPr>
            <a:spLocks noGrp="1"/>
          </p:cNvSpPr>
          <p:nvPr>
            <p:ph type="sldNum" sz="quarter" idx="12"/>
          </p:nvPr>
        </p:nvSpPr>
        <p:spPr/>
        <p:txBody>
          <a:bodyPr/>
          <a:lstStyle/>
          <a:p>
            <a:fld id="{B399920C-DA5C-4E9F-A23C-F553F19755F9}" type="slidenum">
              <a:rPr lang="fr-FR" smtClean="0"/>
              <a:t>21</a:t>
            </a:fld>
            <a:endParaRPr lang="fr-FR" dirty="0"/>
          </a:p>
        </p:txBody>
      </p:sp>
      <p:sp>
        <p:nvSpPr>
          <p:cNvPr id="6" name="Titre 1">
            <a:extLst>
              <a:ext uri="{FF2B5EF4-FFF2-40B4-BE49-F238E27FC236}">
                <a16:creationId xmlns:a16="http://schemas.microsoft.com/office/drawing/2014/main" id="{1FF4BC3D-C924-4578-B648-F0504FB5BC79}"/>
              </a:ext>
            </a:extLst>
          </p:cNvPr>
          <p:cNvSpPr txBox="1">
            <a:spLocks/>
          </p:cNvSpPr>
          <p:nvPr/>
        </p:nvSpPr>
        <p:spPr>
          <a:xfrm>
            <a:off x="435258"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222D71"/>
                </a:solidFill>
                <a:latin typeface="Trebuchet MS" panose="020B0603020202020204" pitchFamily="34" charset="0"/>
              </a:rPr>
              <a:t>UN TERRITOIRE </a:t>
            </a:r>
            <a:r>
              <a:rPr lang="fr-FR" b="1" dirty="0">
                <a:solidFill>
                  <a:srgbClr val="222D71"/>
                </a:solidFill>
                <a:latin typeface="Trebuchet MS" panose="020B0603020202020204" pitchFamily="34" charset="0"/>
              </a:rPr>
              <a:t>NUMÉRIQUE</a:t>
            </a:r>
          </a:p>
        </p:txBody>
      </p:sp>
      <p:sp>
        <p:nvSpPr>
          <p:cNvPr id="7" name="Espace réservé du contenu 2">
            <a:extLst>
              <a:ext uri="{FF2B5EF4-FFF2-40B4-BE49-F238E27FC236}">
                <a16:creationId xmlns:a16="http://schemas.microsoft.com/office/drawing/2014/main" id="{D25173A7-18BF-4C50-9719-2ADA3DD6C2DD}"/>
              </a:ext>
            </a:extLst>
          </p:cNvPr>
          <p:cNvSpPr txBox="1">
            <a:spLocks/>
          </p:cNvSpPr>
          <p:nvPr/>
        </p:nvSpPr>
        <p:spPr>
          <a:xfrm>
            <a:off x="435258" y="1091136"/>
            <a:ext cx="5434600"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Faire de Lorient Agglomération un territoire 100% connecté</a:t>
            </a:r>
          </a:p>
          <a:p>
            <a:pPr marL="0" indent="0">
              <a:buNone/>
            </a:pPr>
            <a:r>
              <a:rPr lang="fr-FR" sz="1500" dirty="0">
                <a:latin typeface="Trebuchet MS" panose="020B0603020202020204" pitchFamily="34" charset="0"/>
              </a:rPr>
              <a:t>En 2024, Lorient Agglomération a développé son </a:t>
            </a:r>
            <a:r>
              <a:rPr lang="fr-FR" sz="1500" b="1" dirty="0">
                <a:solidFill>
                  <a:srgbClr val="222D71"/>
                </a:solidFill>
                <a:latin typeface="Trebuchet MS" panose="020B0603020202020204" pitchFamily="34" charset="0"/>
              </a:rPr>
              <a:t>réseau d’antennes LoRa</a:t>
            </a:r>
            <a:r>
              <a:rPr lang="fr-FR" sz="1500" dirty="0">
                <a:latin typeface="Trebuchet MS" panose="020B0603020202020204" pitchFamily="34" charset="0"/>
              </a:rPr>
              <a:t>, pour amorcer la mise en </a:t>
            </a:r>
            <a:r>
              <a:rPr lang="fr-FR" sz="1500" dirty="0" err="1">
                <a:latin typeface="Trebuchet MS" panose="020B0603020202020204" pitchFamily="34" charset="0"/>
              </a:rPr>
              <a:t>oeuvre</a:t>
            </a:r>
            <a:r>
              <a:rPr lang="fr-FR" sz="1500" dirty="0">
                <a:latin typeface="Trebuchet MS" panose="020B0603020202020204" pitchFamily="34" charset="0"/>
              </a:rPr>
              <a:t> de projets de territoire connectés et dans le cadre du projet CELTIC visant a développé des cas d’usages connectés, Lorient Agglomération va étendre son réseau à l’ensemble des communes sur plusieurs années. Les études d’implantations et le déploiement des premières antennes ont commencé.</a:t>
            </a:r>
          </a:p>
        </p:txBody>
      </p:sp>
      <p:sp>
        <p:nvSpPr>
          <p:cNvPr id="8" name="Espace réservé du contenu 2">
            <a:extLst>
              <a:ext uri="{FF2B5EF4-FFF2-40B4-BE49-F238E27FC236}">
                <a16:creationId xmlns:a16="http://schemas.microsoft.com/office/drawing/2014/main" id="{58891ED0-B73F-4A32-925D-F5044999CF8B}"/>
              </a:ext>
            </a:extLst>
          </p:cNvPr>
          <p:cNvSpPr txBox="1">
            <a:spLocks/>
          </p:cNvSpPr>
          <p:nvPr/>
        </p:nvSpPr>
        <p:spPr>
          <a:xfrm>
            <a:off x="435258" y="3789797"/>
            <a:ext cx="5434600"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Accompagner la transition numérique auprès de tous les usagers</a:t>
            </a:r>
          </a:p>
          <a:p>
            <a:pPr marL="0" indent="0">
              <a:buNone/>
            </a:pPr>
            <a:r>
              <a:rPr lang="fr-FR" sz="1500" dirty="0">
                <a:latin typeface="Trebuchet MS" panose="020B0603020202020204" pitchFamily="34" charset="0"/>
              </a:rPr>
              <a:t>Un répondeur vocal utilisant </a:t>
            </a:r>
            <a:r>
              <a:rPr lang="fr-FR" sz="1500" b="1" dirty="0">
                <a:solidFill>
                  <a:srgbClr val="222D71"/>
                </a:solidFill>
                <a:latin typeface="Trebuchet MS" panose="020B0603020202020204" pitchFamily="34" charset="0"/>
              </a:rPr>
              <a:t>l’intelligence artificielle </a:t>
            </a:r>
            <a:r>
              <a:rPr lang="fr-FR" sz="1500" dirty="0">
                <a:latin typeface="Trebuchet MS" panose="020B0603020202020204" pitchFamily="34" charset="0"/>
              </a:rPr>
              <a:t>a été mis en place en 2024 après une période d’essais. Cette solution permet de désengorger le numéro vert de la collecte des déchets en renseignant les usagers sur des questions simples et en renvoyant les questions techniques amenant des réponses plus complexes vers les agents d’accueil de l’agglomération.</a:t>
            </a:r>
            <a:endParaRPr lang="fr-FR" sz="1500" dirty="0">
              <a:solidFill>
                <a:srgbClr val="07AFAC"/>
              </a:solidFill>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FD8E326D-0492-4367-93C8-240C97663F01}"/>
              </a:ext>
            </a:extLst>
          </p:cNvPr>
          <p:cNvSpPr txBox="1">
            <a:spLocks/>
          </p:cNvSpPr>
          <p:nvPr/>
        </p:nvSpPr>
        <p:spPr>
          <a:xfrm>
            <a:off x="6477590" y="1091136"/>
            <a:ext cx="5434600"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222D71"/>
                </a:highlight>
                <a:latin typeface="Trebuchet MS" panose="020B0603020202020204" pitchFamily="34" charset="0"/>
              </a:rPr>
              <a:t>Agir pour un numérique responsable</a:t>
            </a:r>
          </a:p>
          <a:p>
            <a:pPr marL="0" indent="0">
              <a:buNone/>
            </a:pPr>
            <a:r>
              <a:rPr lang="fr-FR" sz="1500" dirty="0">
                <a:latin typeface="Trebuchet MS" panose="020B0603020202020204" pitchFamily="34" charset="0"/>
              </a:rPr>
              <a:t>Lorient Agglomération intervient dans </a:t>
            </a:r>
            <a:r>
              <a:rPr lang="fr-FR" sz="1500" b="1" dirty="0">
                <a:solidFill>
                  <a:srgbClr val="222D71"/>
                </a:solidFill>
                <a:latin typeface="Trebuchet MS" panose="020B0603020202020204" pitchFamily="34" charset="0"/>
              </a:rPr>
              <a:t>l’accès au droit et à l’inclusion numérique </a:t>
            </a:r>
            <a:r>
              <a:rPr lang="fr-FR" sz="1500" dirty="0">
                <a:latin typeface="Trebuchet MS" panose="020B0603020202020204" pitchFamily="34" charset="0"/>
              </a:rPr>
              <a:t>autour de la démarche </a:t>
            </a:r>
            <a:r>
              <a:rPr lang="fr-FR" sz="1500" dirty="0" err="1">
                <a:latin typeface="Trebuchet MS" panose="020B0603020202020204" pitchFamily="34" charset="0"/>
              </a:rPr>
              <a:t>Portréa</a:t>
            </a:r>
            <a:r>
              <a:rPr lang="fr-FR" sz="1500" dirty="0">
                <a:latin typeface="Trebuchet MS" panose="020B0603020202020204" pitchFamily="34" charset="0"/>
              </a:rPr>
              <a:t> et en subventionnant une association travaillant sur l’inclusion numérique. </a:t>
            </a:r>
          </a:p>
          <a:p>
            <a:pPr marL="0" indent="0">
              <a:buNone/>
            </a:pPr>
            <a:r>
              <a:rPr lang="fr-FR" sz="1500" dirty="0">
                <a:latin typeface="Trebuchet MS" panose="020B0603020202020204" pitchFamily="34" charset="0"/>
              </a:rPr>
              <a:t>Lorient Agglomération s’est engagée dans la rédaction d’une stratégie numérique responsable qui sera validée fin 2025.</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2E12BEB3-0E9A-4650-97A1-E53EA2FD8D2B}"/>
              </a:ext>
            </a:extLst>
          </p:cNvPr>
          <p:cNvPicPr>
            <a:picLocks noChangeAspect="1"/>
          </p:cNvPicPr>
          <p:nvPr/>
        </p:nvPicPr>
        <p:blipFill>
          <a:blip r:embed="rId2"/>
          <a:stretch>
            <a:fillRect/>
          </a:stretch>
        </p:blipFill>
        <p:spPr>
          <a:xfrm>
            <a:off x="6527199" y="3126326"/>
            <a:ext cx="5229543" cy="341258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7220001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3DF6C-2E73-4046-9095-421A0FD942F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AD4FB1-8A3A-4DD9-BF4A-447E4E8ABA80}"/>
              </a:ext>
            </a:extLst>
          </p:cNvPr>
          <p:cNvSpPr>
            <a:spLocks noGrp="1"/>
          </p:cNvSpPr>
          <p:nvPr>
            <p:ph idx="1"/>
          </p:nvPr>
        </p:nvSpPr>
        <p:spPr/>
        <p:txBody>
          <a:bodyPr/>
          <a:lstStyle/>
          <a:p>
            <a:r>
              <a:rPr lang="fr-FR" dirty="0" err="1">
                <a:solidFill>
                  <a:srgbClr val="F8CA12"/>
                </a:solidFill>
              </a:rPr>
              <a:t>bbbb</a:t>
            </a:r>
            <a:endParaRPr lang="fr-FR" dirty="0">
              <a:solidFill>
                <a:srgbClr val="F8CA12"/>
              </a:solidFill>
            </a:endParaRPr>
          </a:p>
        </p:txBody>
      </p:sp>
      <p:pic>
        <p:nvPicPr>
          <p:cNvPr id="4" name="Image 3">
            <a:extLst>
              <a:ext uri="{FF2B5EF4-FFF2-40B4-BE49-F238E27FC236}">
                <a16:creationId xmlns:a16="http://schemas.microsoft.com/office/drawing/2014/main" id="{F309E912-D3DC-4ECF-BFD5-276324C0C1A0}"/>
              </a:ext>
            </a:extLst>
          </p:cNvPr>
          <p:cNvPicPr>
            <a:picLocks noChangeAspect="1"/>
          </p:cNvPicPr>
          <p:nvPr/>
        </p:nvPicPr>
        <p:blipFill>
          <a:blip r:embed="rId2"/>
          <a:stretch>
            <a:fillRect/>
          </a:stretch>
        </p:blipFill>
        <p:spPr>
          <a:xfrm>
            <a:off x="1" y="-244592"/>
            <a:ext cx="12207610" cy="7356592"/>
          </a:xfrm>
          <a:prstGeom prst="rect">
            <a:avLst/>
          </a:prstGeom>
        </p:spPr>
      </p:pic>
      <p:sp>
        <p:nvSpPr>
          <p:cNvPr id="5" name="Espace réservé du numéro de diapositive 4">
            <a:extLst>
              <a:ext uri="{FF2B5EF4-FFF2-40B4-BE49-F238E27FC236}">
                <a16:creationId xmlns:a16="http://schemas.microsoft.com/office/drawing/2014/main" id="{C6482ABD-4EFE-4007-BACE-DE1F45B714E1}"/>
              </a:ext>
            </a:extLst>
          </p:cNvPr>
          <p:cNvSpPr>
            <a:spLocks noGrp="1"/>
          </p:cNvSpPr>
          <p:nvPr>
            <p:ph type="sldNum" sz="quarter" idx="12"/>
          </p:nvPr>
        </p:nvSpPr>
        <p:spPr/>
        <p:txBody>
          <a:bodyPr/>
          <a:lstStyle/>
          <a:p>
            <a:fld id="{B399920C-DA5C-4E9F-A23C-F553F19755F9}" type="slidenum">
              <a:rPr lang="fr-FR" smtClean="0"/>
              <a:t>22</a:t>
            </a:fld>
            <a:endParaRPr lang="fr-FR"/>
          </a:p>
        </p:txBody>
      </p:sp>
    </p:spTree>
    <p:extLst>
      <p:ext uri="{BB962C8B-B14F-4D97-AF65-F5344CB8AC3E}">
        <p14:creationId xmlns:p14="http://schemas.microsoft.com/office/powerpoint/2010/main" val="275078778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43ABDC8-CA2D-4017-8327-54FB6EF20789}"/>
              </a:ext>
            </a:extLst>
          </p:cNvPr>
          <p:cNvSpPr>
            <a:spLocks noGrp="1"/>
          </p:cNvSpPr>
          <p:nvPr>
            <p:ph type="sldNum" sz="quarter" idx="12"/>
          </p:nvPr>
        </p:nvSpPr>
        <p:spPr/>
        <p:txBody>
          <a:bodyPr/>
          <a:lstStyle/>
          <a:p>
            <a:fld id="{B399920C-DA5C-4E9F-A23C-F553F19755F9}" type="slidenum">
              <a:rPr lang="fr-FR" smtClean="0"/>
              <a:t>23</a:t>
            </a:fld>
            <a:endParaRPr lang="fr-FR" dirty="0"/>
          </a:p>
        </p:txBody>
      </p:sp>
      <p:sp>
        <p:nvSpPr>
          <p:cNvPr id="5" name="Titre 1">
            <a:extLst>
              <a:ext uri="{FF2B5EF4-FFF2-40B4-BE49-F238E27FC236}">
                <a16:creationId xmlns:a16="http://schemas.microsoft.com/office/drawing/2014/main" id="{9481692A-C591-47AC-8933-4660E26F91E2}"/>
              </a:ext>
            </a:extLst>
          </p:cNvPr>
          <p:cNvSpPr txBox="1">
            <a:spLocks/>
          </p:cNvSpPr>
          <p:nvPr/>
        </p:nvSpPr>
        <p:spPr>
          <a:xfrm>
            <a:off x="435258"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F8CA12"/>
                </a:solidFill>
                <a:latin typeface="Trebuchet MS" panose="020B0603020202020204" pitchFamily="34" charset="0"/>
              </a:rPr>
              <a:t>UN TERRITOIRE QUI IMPULSE </a:t>
            </a:r>
            <a:r>
              <a:rPr lang="fr-FR" b="1" dirty="0">
                <a:solidFill>
                  <a:srgbClr val="F8CA12"/>
                </a:solidFill>
                <a:latin typeface="Trebuchet MS" panose="020B0603020202020204" pitchFamily="34" charset="0"/>
              </a:rPr>
              <a:t>LA SOLIDARITÉ COMMUNAUTAIRE</a:t>
            </a:r>
          </a:p>
        </p:txBody>
      </p:sp>
      <p:sp>
        <p:nvSpPr>
          <p:cNvPr id="7" name="Espace réservé du contenu 2">
            <a:extLst>
              <a:ext uri="{FF2B5EF4-FFF2-40B4-BE49-F238E27FC236}">
                <a16:creationId xmlns:a16="http://schemas.microsoft.com/office/drawing/2014/main" id="{47E3E85D-D237-48B4-9D23-0FE89AD5E18F}"/>
              </a:ext>
            </a:extLst>
          </p:cNvPr>
          <p:cNvSpPr txBox="1">
            <a:spLocks/>
          </p:cNvSpPr>
          <p:nvPr/>
        </p:nvSpPr>
        <p:spPr>
          <a:xfrm>
            <a:off x="224245" y="1538662"/>
            <a:ext cx="676528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Renforcer la proximité de l’agglomération auprès de ses communes membres </a:t>
            </a:r>
          </a:p>
          <a:p>
            <a:pPr marL="0" indent="0">
              <a:buNone/>
            </a:pPr>
            <a:r>
              <a:rPr lang="fr-FR" sz="1500" dirty="0">
                <a:latin typeface="Trebuchet MS" panose="020B0603020202020204" pitchFamily="34" charset="0"/>
              </a:rPr>
              <a:t>En janvier 2024, Lorient Agglomération a proposé un nouveau dispositif financier unique et simplifié qui répond au besoin de visibilité des communes pour pouvoir programmer et engager leurs projets :</a:t>
            </a:r>
            <a:r>
              <a:rPr lang="fr-FR" sz="1500" b="1" dirty="0">
                <a:solidFill>
                  <a:srgbClr val="F8CA12"/>
                </a:solidFill>
                <a:latin typeface="Trebuchet MS" panose="020B0603020202020204" pitchFamily="34" charset="0"/>
              </a:rPr>
              <a:t> le contrat territorial.</a:t>
            </a:r>
          </a:p>
          <a:p>
            <a:pPr marL="0" indent="0">
              <a:buNone/>
            </a:pPr>
            <a:r>
              <a:rPr lang="fr-FR" sz="1500" dirty="0">
                <a:latin typeface="Trebuchet MS" panose="020B0603020202020204" pitchFamily="34" charset="0"/>
              </a:rPr>
              <a:t>La déclinaison du </a:t>
            </a:r>
            <a:r>
              <a:rPr lang="fr-FR" sz="1500" b="1" dirty="0">
                <a:solidFill>
                  <a:srgbClr val="F8CA12"/>
                </a:solidFill>
                <a:latin typeface="Trebuchet MS" panose="020B0603020202020204" pitchFamily="34" charset="0"/>
              </a:rPr>
              <a:t>Pacte de gouvernance </a:t>
            </a:r>
            <a:r>
              <a:rPr lang="fr-FR" sz="1500" dirty="0">
                <a:latin typeface="Trebuchet MS" panose="020B0603020202020204" pitchFamily="34" charset="0"/>
              </a:rPr>
              <a:t>s’est poursuivie en 2024. Un état d’avancement a été exposé aux 25 maires lors du comité de suivi en juin 2024.</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45CD2513-F095-4138-B760-CD45316104F2}"/>
              </a:ext>
            </a:extLst>
          </p:cNvPr>
          <p:cNvSpPr txBox="1">
            <a:spLocks/>
          </p:cNvSpPr>
          <p:nvPr/>
        </p:nvSpPr>
        <p:spPr>
          <a:xfrm>
            <a:off x="224245" y="4246554"/>
            <a:ext cx="7352211"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Faciliter les coopérations entre communes pour améliorer l’offre de services</a:t>
            </a:r>
          </a:p>
          <a:p>
            <a:pPr marL="0" indent="0">
              <a:buNone/>
            </a:pPr>
            <a:r>
              <a:rPr lang="fr-FR" sz="1500" dirty="0">
                <a:latin typeface="Trebuchet MS" panose="020B0603020202020204" pitchFamily="34" charset="0"/>
              </a:rPr>
              <a:t>Lorient Agglomération a intégré le dispositif de la </a:t>
            </a:r>
            <a:r>
              <a:rPr lang="fr-FR" sz="1500" b="1" dirty="0">
                <a:solidFill>
                  <a:srgbClr val="F8CA12"/>
                </a:solidFill>
                <a:latin typeface="Trebuchet MS" panose="020B0603020202020204" pitchFamily="34" charset="0"/>
              </a:rPr>
              <a:t>Convention territoriale globale (CTG).</a:t>
            </a:r>
            <a:r>
              <a:rPr lang="fr-FR" sz="1500" dirty="0">
                <a:latin typeface="Trebuchet MS" panose="020B0603020202020204" pitchFamily="34" charset="0"/>
              </a:rPr>
              <a:t> Cette démarche stratégique partenariale vise à mettre les ressources de la Caisse d’Allocation familiale (Caf), tant financières que d’ingénierie, au service d’un projet social de territoire. Elle permet de délivrer une offre de service complète aux familles, de manière structurée et priorisée. Les CTG couvrent, en fonction des résultats du diagnostic, différents domaines d’intervention : petite enfance, enfance jeunesse, parentalité, accès aux droits, inclusion numérique, animation de la vie sociale, logement, handicap, accompagnement social.</a:t>
            </a:r>
            <a:endParaRPr lang="fr-FR" sz="1500" dirty="0">
              <a:solidFill>
                <a:srgbClr val="07AFAC"/>
              </a:solidFill>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081C9A18-0F6C-478B-B962-FC1FB3FE365D}"/>
              </a:ext>
            </a:extLst>
          </p:cNvPr>
          <p:cNvSpPr txBox="1">
            <a:spLocks/>
          </p:cNvSpPr>
          <p:nvPr/>
        </p:nvSpPr>
        <p:spPr>
          <a:xfrm>
            <a:off x="7659913" y="4246554"/>
            <a:ext cx="4019612" cy="2254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Améliorer l’implication des communes au travers d’une gouvernance partagée</a:t>
            </a:r>
          </a:p>
          <a:p>
            <a:pPr marL="0" indent="0" algn="just">
              <a:buNone/>
            </a:pPr>
            <a:r>
              <a:rPr lang="fr-FR" sz="1500" dirty="0">
                <a:latin typeface="Trebuchet MS" panose="020B0603020202020204" pitchFamily="34" charset="0"/>
              </a:rPr>
              <a:t>L’organisation d’une </a:t>
            </a:r>
            <a:r>
              <a:rPr lang="fr-FR" sz="1500" b="1" dirty="0">
                <a:solidFill>
                  <a:srgbClr val="F8CA12"/>
                </a:solidFill>
                <a:latin typeface="Trebuchet MS" panose="020B0603020202020204" pitchFamily="34" charset="0"/>
              </a:rPr>
              <a:t>conférence annuelle </a:t>
            </a:r>
            <a:r>
              <a:rPr lang="fr-FR" sz="1500" dirty="0">
                <a:latin typeface="Trebuchet MS" panose="020B0603020202020204" pitchFamily="34" charset="0"/>
              </a:rPr>
              <a:t>présentant les grands projets de Lorient Agglomération a été proposée aux élus des communes pour la première fois en janvier 2024.</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7508412F-6600-43FE-B705-02DC04990769}"/>
              </a:ext>
            </a:extLst>
          </p:cNvPr>
          <p:cNvPicPr>
            <a:picLocks noChangeAspect="1"/>
          </p:cNvPicPr>
          <p:nvPr/>
        </p:nvPicPr>
        <p:blipFill>
          <a:blip r:embed="rId2"/>
          <a:stretch>
            <a:fillRect/>
          </a:stretch>
        </p:blipFill>
        <p:spPr>
          <a:xfrm>
            <a:off x="7659913" y="1538662"/>
            <a:ext cx="4019612" cy="2583782"/>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6525715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3E7788F-8962-4C61-A3B1-6411D7F44372}"/>
              </a:ext>
            </a:extLst>
          </p:cNvPr>
          <p:cNvSpPr>
            <a:spLocks noGrp="1"/>
          </p:cNvSpPr>
          <p:nvPr>
            <p:ph type="sldNum" sz="quarter" idx="12"/>
          </p:nvPr>
        </p:nvSpPr>
        <p:spPr/>
        <p:txBody>
          <a:bodyPr/>
          <a:lstStyle/>
          <a:p>
            <a:fld id="{B399920C-DA5C-4E9F-A23C-F553F19755F9}" type="slidenum">
              <a:rPr lang="fr-FR" smtClean="0"/>
              <a:t>24</a:t>
            </a:fld>
            <a:endParaRPr lang="fr-FR"/>
          </a:p>
        </p:txBody>
      </p:sp>
      <p:sp>
        <p:nvSpPr>
          <p:cNvPr id="5" name="Titre 1">
            <a:extLst>
              <a:ext uri="{FF2B5EF4-FFF2-40B4-BE49-F238E27FC236}">
                <a16:creationId xmlns:a16="http://schemas.microsoft.com/office/drawing/2014/main" id="{01FA1F1B-65FF-42B2-986D-CD2EC103E4D7}"/>
              </a:ext>
            </a:extLst>
          </p:cNvPr>
          <p:cNvSpPr txBox="1">
            <a:spLocks/>
          </p:cNvSpPr>
          <p:nvPr/>
        </p:nvSpPr>
        <p:spPr>
          <a:xfrm>
            <a:off x="435258" y="0"/>
            <a:ext cx="11641364"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F8CA12"/>
                </a:solidFill>
                <a:latin typeface="Trebuchet MS" panose="020B0603020202020204" pitchFamily="34" charset="0"/>
              </a:rPr>
              <a:t>UN TERRITOIRE QUI S’APPUIE SUR </a:t>
            </a:r>
            <a:r>
              <a:rPr lang="fr-FR" b="1" dirty="0">
                <a:solidFill>
                  <a:srgbClr val="F8CA12"/>
                </a:solidFill>
                <a:latin typeface="Trebuchet MS" panose="020B0603020202020204" pitchFamily="34" charset="0"/>
              </a:rPr>
              <a:t>LA PARTICIPATION DES CITOYENS ET ACTEURS SOCIO-ÉCONOMIQUES</a:t>
            </a:r>
          </a:p>
        </p:txBody>
      </p:sp>
      <p:sp>
        <p:nvSpPr>
          <p:cNvPr id="7" name="Espace réservé du contenu 2">
            <a:extLst>
              <a:ext uri="{FF2B5EF4-FFF2-40B4-BE49-F238E27FC236}">
                <a16:creationId xmlns:a16="http://schemas.microsoft.com/office/drawing/2014/main" id="{82B3A6DC-E0D1-4BCB-8041-E51A0377FFA0}"/>
              </a:ext>
            </a:extLst>
          </p:cNvPr>
          <p:cNvSpPr txBox="1">
            <a:spLocks/>
          </p:cNvSpPr>
          <p:nvPr/>
        </p:nvSpPr>
        <p:spPr>
          <a:xfrm>
            <a:off x="144266" y="3687872"/>
            <a:ext cx="5076958"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Faire connaître et reconnaître l’action de l’Agglomération auprès des citoyens et acteurs socio-économiques</a:t>
            </a:r>
          </a:p>
          <a:p>
            <a:pPr marL="0" indent="0" algn="just">
              <a:buNone/>
            </a:pPr>
            <a:r>
              <a:rPr lang="fr-FR" sz="1500" dirty="0">
                <a:latin typeface="Trebuchet MS" panose="020B0603020202020204" pitchFamily="34" charset="0"/>
              </a:rPr>
              <a:t>L’un des principaux </a:t>
            </a:r>
            <a:r>
              <a:rPr lang="fr-FR" sz="1500" b="1" dirty="0">
                <a:solidFill>
                  <a:srgbClr val="F8CA12"/>
                </a:solidFill>
                <a:latin typeface="Trebuchet MS" panose="020B0603020202020204" pitchFamily="34" charset="0"/>
              </a:rPr>
              <a:t>objectifs en communication de Lorient Agglomération</a:t>
            </a:r>
            <a:r>
              <a:rPr lang="fr-FR" sz="1500" dirty="0">
                <a:latin typeface="Trebuchet MS" panose="020B0603020202020204" pitchFamily="34" charset="0"/>
              </a:rPr>
              <a:t> est de permettre aux habitants et acteurs socio-économiques d’identifier les actions qu’elle mène, à leur service : signalétique sur l’espace public (Maison de l’entreprise, espace d’accueil social du terrain des gens du voyage du </a:t>
            </a:r>
            <a:r>
              <a:rPr lang="fr-FR" sz="1500" dirty="0" err="1">
                <a:latin typeface="Trebuchet MS" panose="020B0603020202020204" pitchFamily="34" charset="0"/>
              </a:rPr>
              <a:t>Gaillec</a:t>
            </a:r>
            <a:r>
              <a:rPr lang="fr-FR" sz="1500" dirty="0">
                <a:latin typeface="Trebuchet MS" panose="020B0603020202020204" pitchFamily="34" charset="0"/>
              </a:rPr>
              <a:t> en 2024), campagnes de communication (logement étudiant, promotion du paillage et du </a:t>
            </a:r>
            <a:r>
              <a:rPr lang="fr-FR" sz="1500" dirty="0" err="1">
                <a:latin typeface="Trebuchet MS" panose="020B0603020202020204" pitchFamily="34" charset="0"/>
              </a:rPr>
              <a:t>mulching</a:t>
            </a:r>
            <a:r>
              <a:rPr lang="fr-FR" sz="1500" dirty="0">
                <a:latin typeface="Trebuchet MS" panose="020B0603020202020204" pitchFamily="34" charset="0"/>
              </a:rPr>
              <a:t>, promotion des mobilités douces), relations presse, magazine « Les Nouvelles », présence sur les réseaux sociaux.</a:t>
            </a:r>
            <a:endParaRPr lang="fr-FR" sz="1500" dirty="0">
              <a:solidFill>
                <a:srgbClr val="07AFAC"/>
              </a:solidFill>
              <a:latin typeface="Trebuchet MS" panose="020B0603020202020204" pitchFamily="34" charset="0"/>
            </a:endParaRPr>
          </a:p>
        </p:txBody>
      </p:sp>
      <p:sp>
        <p:nvSpPr>
          <p:cNvPr id="10" name="Espace réservé du contenu 2">
            <a:extLst>
              <a:ext uri="{FF2B5EF4-FFF2-40B4-BE49-F238E27FC236}">
                <a16:creationId xmlns:a16="http://schemas.microsoft.com/office/drawing/2014/main" id="{A6E133C7-38D0-4CB9-949E-DFCDDCC3FFE7}"/>
              </a:ext>
            </a:extLst>
          </p:cNvPr>
          <p:cNvSpPr txBox="1">
            <a:spLocks/>
          </p:cNvSpPr>
          <p:nvPr/>
        </p:nvSpPr>
        <p:spPr>
          <a:xfrm>
            <a:off x="5840361" y="1327405"/>
            <a:ext cx="635163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Conforter le rôle du Conseil de développement dans les dynamiques </a:t>
            </a:r>
            <a:r>
              <a:rPr lang="fr-FR" sz="1600" b="1" dirty="0" err="1">
                <a:solidFill>
                  <a:schemeClr val="bg1"/>
                </a:solidFill>
                <a:highlight>
                  <a:srgbClr val="F8CA12"/>
                </a:highlight>
                <a:latin typeface="Trebuchet MS" panose="020B0603020202020204" pitchFamily="34" charset="0"/>
              </a:rPr>
              <a:t>partiicpatives</a:t>
            </a:r>
            <a:endParaRPr lang="fr-FR" sz="1600" b="1" dirty="0">
              <a:solidFill>
                <a:schemeClr val="bg1"/>
              </a:solidFill>
              <a:highlight>
                <a:srgbClr val="F8CA12"/>
              </a:highlight>
              <a:latin typeface="Trebuchet MS" panose="020B0603020202020204" pitchFamily="34" charset="0"/>
            </a:endParaRPr>
          </a:p>
          <a:p>
            <a:pPr marL="0" indent="0">
              <a:buNone/>
            </a:pPr>
            <a:r>
              <a:rPr lang="fr-FR" sz="1500" dirty="0">
                <a:latin typeface="Trebuchet MS" panose="020B0603020202020204" pitchFamily="34" charset="0"/>
              </a:rPr>
              <a:t>Une </a:t>
            </a:r>
            <a:r>
              <a:rPr lang="fr-FR" sz="1500" b="1" dirty="0">
                <a:solidFill>
                  <a:srgbClr val="F8CA12"/>
                </a:solidFill>
                <a:latin typeface="Trebuchet MS" panose="020B0603020202020204" pitchFamily="34" charset="0"/>
              </a:rPr>
              <a:t>Charte de coopération </a:t>
            </a:r>
            <a:r>
              <a:rPr lang="fr-FR" sz="1500" dirty="0">
                <a:latin typeface="Trebuchet MS" panose="020B0603020202020204" pitchFamily="34" charset="0"/>
              </a:rPr>
              <a:t>a été adoptée entre Lorient Agglomération, Quimperlé Communauté, Blavet Bellevue Océan Communauté et le Conseil de développement du Pays de Lorient–Quimperlé. Par cette signature, les 3 intercommunalités confirment le rôle de l’instance comme un partenaire essentiel en faveur de la participation citoyenne autour d’enjeux importants sur leurs territoires et s’engagent à lui permettre de se renforcer pour favoriser le bon exercice de ses missions.</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C6CFB203-24CE-469A-9291-6AEB91824EF4}"/>
              </a:ext>
            </a:extLst>
          </p:cNvPr>
          <p:cNvPicPr>
            <a:picLocks noChangeAspect="1"/>
          </p:cNvPicPr>
          <p:nvPr/>
        </p:nvPicPr>
        <p:blipFill>
          <a:blip r:embed="rId2"/>
          <a:stretch>
            <a:fillRect/>
          </a:stretch>
        </p:blipFill>
        <p:spPr>
          <a:xfrm>
            <a:off x="5823091" y="3624002"/>
            <a:ext cx="6351639" cy="4267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a:extLst>
              <a:ext uri="{FF2B5EF4-FFF2-40B4-BE49-F238E27FC236}">
                <a16:creationId xmlns:a16="http://schemas.microsoft.com/office/drawing/2014/main" id="{AAECADBC-DC0E-4ED3-A41F-161FD24032F2}"/>
              </a:ext>
            </a:extLst>
          </p:cNvPr>
          <p:cNvPicPr>
            <a:picLocks noChangeAspect="1"/>
          </p:cNvPicPr>
          <p:nvPr/>
        </p:nvPicPr>
        <p:blipFill>
          <a:blip r:embed="rId3"/>
          <a:stretch>
            <a:fillRect/>
          </a:stretch>
        </p:blipFill>
        <p:spPr>
          <a:xfrm>
            <a:off x="0" y="1223632"/>
            <a:ext cx="5148072" cy="2324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634095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543E27-9605-43D2-9439-F4F7CF044E34}"/>
              </a:ext>
            </a:extLst>
          </p:cNvPr>
          <p:cNvSpPr>
            <a:spLocks noGrp="1"/>
          </p:cNvSpPr>
          <p:nvPr>
            <p:ph type="sldNum" sz="quarter" idx="12"/>
          </p:nvPr>
        </p:nvSpPr>
        <p:spPr/>
        <p:txBody>
          <a:bodyPr/>
          <a:lstStyle/>
          <a:p>
            <a:fld id="{B399920C-DA5C-4E9F-A23C-F553F19755F9}" type="slidenum">
              <a:rPr lang="fr-FR" smtClean="0"/>
              <a:t>25</a:t>
            </a:fld>
            <a:endParaRPr lang="fr-FR"/>
          </a:p>
        </p:txBody>
      </p:sp>
      <p:sp>
        <p:nvSpPr>
          <p:cNvPr id="5" name="Titre 1">
            <a:extLst>
              <a:ext uri="{FF2B5EF4-FFF2-40B4-BE49-F238E27FC236}">
                <a16:creationId xmlns:a16="http://schemas.microsoft.com/office/drawing/2014/main" id="{30776B4F-7B15-4B31-8F81-94EADD3D1050}"/>
              </a:ext>
            </a:extLst>
          </p:cNvPr>
          <p:cNvSpPr txBox="1">
            <a:spLocks/>
          </p:cNvSpPr>
          <p:nvPr/>
        </p:nvSpPr>
        <p:spPr>
          <a:xfrm>
            <a:off x="435258" y="0"/>
            <a:ext cx="11641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F8CA12"/>
                </a:solidFill>
                <a:latin typeface="Trebuchet MS" panose="020B0603020202020204" pitchFamily="34" charset="0"/>
              </a:rPr>
              <a:t>UN TERRITOIRE QUI RENFORCE SES COOPÉRATIONS </a:t>
            </a:r>
            <a:r>
              <a:rPr lang="fr-FR" dirty="0">
                <a:solidFill>
                  <a:srgbClr val="F8CA12"/>
                </a:solidFill>
                <a:latin typeface="Trebuchet MS" panose="020B0603020202020204" pitchFamily="34" charset="0"/>
              </a:rPr>
              <a:t>AU-DELÀ DE SES FRONTIÈRES</a:t>
            </a:r>
          </a:p>
        </p:txBody>
      </p:sp>
      <p:sp>
        <p:nvSpPr>
          <p:cNvPr id="6" name="Espace réservé du contenu 2">
            <a:extLst>
              <a:ext uri="{FF2B5EF4-FFF2-40B4-BE49-F238E27FC236}">
                <a16:creationId xmlns:a16="http://schemas.microsoft.com/office/drawing/2014/main" id="{4601B317-F368-4EC3-8F60-124EA8B20F9F}"/>
              </a:ext>
            </a:extLst>
          </p:cNvPr>
          <p:cNvSpPr txBox="1">
            <a:spLocks/>
          </p:cNvSpPr>
          <p:nvPr/>
        </p:nvSpPr>
        <p:spPr>
          <a:xfrm>
            <a:off x="242751" y="1597882"/>
            <a:ext cx="6170749" cy="1607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500" b="1" dirty="0">
                <a:solidFill>
                  <a:schemeClr val="bg1"/>
                </a:solidFill>
                <a:highlight>
                  <a:srgbClr val="F8CA12"/>
                </a:highlight>
                <a:latin typeface="Trebuchet MS" panose="020B0603020202020204" pitchFamily="34" charset="0"/>
              </a:rPr>
              <a:t>S’affirmer comme le 3</a:t>
            </a:r>
            <a:r>
              <a:rPr lang="fr-FR" sz="1500" b="1" baseline="30000" dirty="0">
                <a:solidFill>
                  <a:schemeClr val="bg1"/>
                </a:solidFill>
                <a:highlight>
                  <a:srgbClr val="F8CA12"/>
                </a:highlight>
                <a:latin typeface="Trebuchet MS" panose="020B0603020202020204" pitchFamily="34" charset="0"/>
              </a:rPr>
              <a:t>ème</a:t>
            </a:r>
            <a:r>
              <a:rPr lang="fr-FR" sz="1500" b="1" dirty="0">
                <a:solidFill>
                  <a:schemeClr val="bg1"/>
                </a:solidFill>
                <a:highlight>
                  <a:srgbClr val="F8CA12"/>
                </a:highlight>
                <a:latin typeface="Trebuchet MS" panose="020B0603020202020204" pitchFamily="34" charset="0"/>
              </a:rPr>
              <a:t> pôle breton</a:t>
            </a:r>
          </a:p>
          <a:p>
            <a:pPr marL="0" indent="0">
              <a:buNone/>
            </a:pPr>
            <a:r>
              <a:rPr lang="fr-FR" sz="1500" dirty="0">
                <a:latin typeface="Trebuchet MS" panose="020B0603020202020204" pitchFamily="34" charset="0"/>
              </a:rPr>
              <a:t>Le protocole de coopération </a:t>
            </a:r>
            <a:r>
              <a:rPr lang="fr-FR" sz="1500" b="1" dirty="0">
                <a:solidFill>
                  <a:srgbClr val="F8CA12"/>
                </a:solidFill>
                <a:latin typeface="Trebuchet MS" panose="020B0603020202020204" pitchFamily="34" charset="0"/>
              </a:rPr>
              <a:t>« Breizh Go Express Sud »</a:t>
            </a:r>
            <a:r>
              <a:rPr lang="fr-FR" sz="1500" dirty="0">
                <a:latin typeface="Trebuchet MS" panose="020B0603020202020204" pitchFamily="34" charset="0"/>
              </a:rPr>
              <a:t> a été signé en décembre 2024. Il se concrétisera par l’ajout de circulations TER supplémentaires sur l’axe Vannes-Quimper jusqu’à Rennes ou Nantes. C’est la première fois en France que des intercommunalités décident de cofinancer l’acquisition de rames </a:t>
            </a:r>
            <a:r>
              <a:rPr lang="fr-FR" sz="1500" dirty="0" err="1">
                <a:latin typeface="Trebuchet MS" panose="020B0603020202020204" pitchFamily="34" charset="0"/>
              </a:rPr>
              <a:t>Regio</a:t>
            </a:r>
            <a:r>
              <a:rPr lang="fr-FR" sz="1500" dirty="0">
                <a:latin typeface="Trebuchet MS" panose="020B0603020202020204" pitchFamily="34" charset="0"/>
              </a:rPr>
              <a:t> 2N avec la Région et de travailler conjointement sur ces nouveaux services. </a:t>
            </a:r>
          </a:p>
        </p:txBody>
      </p:sp>
      <p:sp>
        <p:nvSpPr>
          <p:cNvPr id="7" name="Espace réservé du contenu 2">
            <a:extLst>
              <a:ext uri="{FF2B5EF4-FFF2-40B4-BE49-F238E27FC236}">
                <a16:creationId xmlns:a16="http://schemas.microsoft.com/office/drawing/2014/main" id="{46992834-F64F-4237-A4BA-7EA22504D08B}"/>
              </a:ext>
            </a:extLst>
          </p:cNvPr>
          <p:cNvSpPr txBox="1">
            <a:spLocks/>
          </p:cNvSpPr>
          <p:nvPr/>
        </p:nvSpPr>
        <p:spPr>
          <a:xfrm>
            <a:off x="6781800" y="1597883"/>
            <a:ext cx="5294822"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Développer nos coopérations et réseaux aux échelles nationale et internationale</a:t>
            </a:r>
          </a:p>
          <a:p>
            <a:pPr marL="0" indent="0">
              <a:buNone/>
            </a:pPr>
            <a:r>
              <a:rPr lang="fr-FR" sz="1500" dirty="0">
                <a:latin typeface="Trebuchet MS" panose="020B0603020202020204" pitchFamily="34" charset="0"/>
              </a:rPr>
              <a:t>Lorient Agglomération a lancé en 2024, une </a:t>
            </a:r>
            <a:r>
              <a:rPr lang="fr-FR" sz="1500" b="1" dirty="0">
                <a:solidFill>
                  <a:srgbClr val="F8CA12"/>
                </a:solidFill>
                <a:latin typeface="Trebuchet MS" panose="020B0603020202020204" pitchFamily="34" charset="0"/>
              </a:rPr>
              <a:t>action de coopération internationale à l’échelle communautaire</a:t>
            </a:r>
            <a:r>
              <a:rPr lang="fr-FR" sz="1500" dirty="0">
                <a:latin typeface="Trebuchet MS" panose="020B0603020202020204" pitchFamily="34" charset="0"/>
              </a:rPr>
              <a:t>, avec dans un premier temps le Sénégal et le Vietnam. Cet engagement de l’Agglomération concourt au partage du savoir-faire entre partenaires tout en renforçant la connexion de l’Agglomération de Lorient à l’international.</a:t>
            </a:r>
            <a:endParaRPr lang="fr-FR" sz="1500" dirty="0">
              <a:solidFill>
                <a:srgbClr val="07AFAC"/>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3C501CA1-A6ED-4BA2-8B69-31A9BF2E0CE1}"/>
              </a:ext>
            </a:extLst>
          </p:cNvPr>
          <p:cNvSpPr txBox="1">
            <a:spLocks/>
          </p:cNvSpPr>
          <p:nvPr/>
        </p:nvSpPr>
        <p:spPr>
          <a:xfrm>
            <a:off x="242750" y="3652593"/>
            <a:ext cx="6170749" cy="1607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F8CA12"/>
                </a:highlight>
                <a:latin typeface="Trebuchet MS" panose="020B0603020202020204" pitchFamily="34" charset="0"/>
              </a:rPr>
              <a:t>Renforcer les liens avec nos partenaires à l’échelle des bassins de mobilités et d’emplois</a:t>
            </a:r>
          </a:p>
          <a:p>
            <a:pPr marL="0" indent="0">
              <a:buNone/>
            </a:pPr>
            <a:r>
              <a:rPr lang="fr-FR" sz="1500" dirty="0">
                <a:latin typeface="Trebuchet MS" panose="020B0603020202020204" pitchFamily="34" charset="0"/>
              </a:rPr>
              <a:t>Lorient Agglomération, Quimperlé Communauté et Blavet Bellevue Océan Communauté se sont engagés, avec la Région Bretagne dans </a:t>
            </a:r>
            <a:r>
              <a:rPr lang="fr-FR" sz="1500" b="1" dirty="0">
                <a:solidFill>
                  <a:srgbClr val="F8CA12"/>
                </a:solidFill>
                <a:latin typeface="Trebuchet MS" panose="020B0603020202020204" pitchFamily="34" charset="0"/>
              </a:rPr>
              <a:t>un Pacte de cohérence régional et territorial</a:t>
            </a:r>
            <a:r>
              <a:rPr lang="fr-FR" sz="1500" dirty="0">
                <a:latin typeface="Trebuchet MS" panose="020B0603020202020204" pitchFamily="34" charset="0"/>
              </a:rPr>
              <a:t>. Ce nouvel outil permet de définir collectivement, à l’échelle des Schémas de cohérence territoriale (SCoT), des priorités d’action partagées. Il vise ainsi à mieux coordonner la coopération à l’échelle d’un bassin de vie.</a:t>
            </a:r>
            <a:endParaRPr lang="fr-FR" sz="1500" dirty="0">
              <a:solidFill>
                <a:srgbClr val="07AFAC"/>
              </a:solidFill>
              <a:latin typeface="Trebuchet MS" panose="020B0603020202020204" pitchFamily="34" charset="0"/>
            </a:endParaRPr>
          </a:p>
        </p:txBody>
      </p:sp>
      <p:pic>
        <p:nvPicPr>
          <p:cNvPr id="2" name="Image 1">
            <a:extLst>
              <a:ext uri="{FF2B5EF4-FFF2-40B4-BE49-F238E27FC236}">
                <a16:creationId xmlns:a16="http://schemas.microsoft.com/office/drawing/2014/main" id="{91253C72-0061-49E0-ABFC-7D73518120D6}"/>
              </a:ext>
            </a:extLst>
          </p:cNvPr>
          <p:cNvPicPr>
            <a:picLocks noChangeAspect="1"/>
          </p:cNvPicPr>
          <p:nvPr/>
        </p:nvPicPr>
        <p:blipFill>
          <a:blip r:embed="rId2"/>
          <a:stretch>
            <a:fillRect/>
          </a:stretch>
        </p:blipFill>
        <p:spPr>
          <a:xfrm>
            <a:off x="6860277" y="3886200"/>
            <a:ext cx="5331724" cy="3571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520640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5F318-EF90-4778-AFC7-6839D5865B0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0CD3866-F351-4393-ACE1-034B0AD990A9}"/>
              </a:ext>
            </a:extLst>
          </p:cNvPr>
          <p:cNvSpPr>
            <a:spLocks noGrp="1"/>
          </p:cNvSpPr>
          <p:nvPr>
            <p:ph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78EE4A75-5DC8-4C96-9EF2-DAEFE2758617}"/>
              </a:ext>
            </a:extLst>
          </p:cNvPr>
          <p:cNvSpPr>
            <a:spLocks noGrp="1"/>
          </p:cNvSpPr>
          <p:nvPr>
            <p:ph type="sldNum" sz="quarter" idx="12"/>
          </p:nvPr>
        </p:nvSpPr>
        <p:spPr/>
        <p:txBody>
          <a:bodyPr/>
          <a:lstStyle/>
          <a:p>
            <a:fld id="{B399920C-DA5C-4E9F-A23C-F553F19755F9}" type="slidenum">
              <a:rPr lang="fr-FR" smtClean="0"/>
              <a:t>26</a:t>
            </a:fld>
            <a:endParaRPr lang="fr-FR"/>
          </a:p>
        </p:txBody>
      </p:sp>
      <p:pic>
        <p:nvPicPr>
          <p:cNvPr id="4" name="Image 3">
            <a:extLst>
              <a:ext uri="{FF2B5EF4-FFF2-40B4-BE49-F238E27FC236}">
                <a16:creationId xmlns:a16="http://schemas.microsoft.com/office/drawing/2014/main" id="{A741E01C-7883-43FB-B891-FCA064F3434A}"/>
              </a:ext>
            </a:extLst>
          </p:cNvPr>
          <p:cNvPicPr>
            <a:picLocks noChangeAspect="1"/>
          </p:cNvPicPr>
          <p:nvPr/>
        </p:nvPicPr>
        <p:blipFill>
          <a:blip r:embed="rId2"/>
          <a:stretch>
            <a:fillRect/>
          </a:stretch>
        </p:blipFill>
        <p:spPr>
          <a:xfrm>
            <a:off x="-377371" y="-829239"/>
            <a:ext cx="12569371" cy="8098518"/>
          </a:xfrm>
          <a:prstGeom prst="rect">
            <a:avLst/>
          </a:prstGeom>
        </p:spPr>
      </p:pic>
    </p:spTree>
    <p:extLst>
      <p:ext uri="{BB962C8B-B14F-4D97-AF65-F5344CB8AC3E}">
        <p14:creationId xmlns:p14="http://schemas.microsoft.com/office/powerpoint/2010/main" val="311531069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5E173-99F7-4FF8-8AAB-B7E1D92FEE1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8D5E301-5518-4CC2-A417-8D7790253BF1}"/>
              </a:ext>
            </a:extLst>
          </p:cNvPr>
          <p:cNvSpPr>
            <a:spLocks noGrp="1"/>
          </p:cNvSpPr>
          <p:nvPr>
            <p:ph idx="1"/>
          </p:nvPr>
        </p:nvSpPr>
        <p:spPr/>
        <p:txBody>
          <a:bodyPr/>
          <a:lstStyle/>
          <a:p>
            <a:endParaRPr lang="fr-FR"/>
          </a:p>
        </p:txBody>
      </p:sp>
      <p:sp>
        <p:nvSpPr>
          <p:cNvPr id="7" name="Espace réservé du numéro de diapositive 6">
            <a:extLst>
              <a:ext uri="{FF2B5EF4-FFF2-40B4-BE49-F238E27FC236}">
                <a16:creationId xmlns:a16="http://schemas.microsoft.com/office/drawing/2014/main" id="{8986AA54-5076-408A-A2CD-35C97A2147FD}"/>
              </a:ext>
            </a:extLst>
          </p:cNvPr>
          <p:cNvSpPr>
            <a:spLocks noGrp="1"/>
          </p:cNvSpPr>
          <p:nvPr>
            <p:ph type="sldNum" sz="quarter" idx="12"/>
          </p:nvPr>
        </p:nvSpPr>
        <p:spPr/>
        <p:txBody>
          <a:bodyPr/>
          <a:lstStyle/>
          <a:p>
            <a:fld id="{B399920C-DA5C-4E9F-A23C-F553F19755F9}" type="slidenum">
              <a:rPr lang="fr-FR" smtClean="0"/>
              <a:t>3</a:t>
            </a:fld>
            <a:endParaRPr lang="fr-FR"/>
          </a:p>
        </p:txBody>
      </p:sp>
      <p:pic>
        <p:nvPicPr>
          <p:cNvPr id="6" name="Image 5">
            <a:extLst>
              <a:ext uri="{FF2B5EF4-FFF2-40B4-BE49-F238E27FC236}">
                <a16:creationId xmlns:a16="http://schemas.microsoft.com/office/drawing/2014/main" id="{00EF7224-1701-4780-B3E8-171EA627274F}"/>
              </a:ext>
            </a:extLst>
          </p:cNvPr>
          <p:cNvPicPr>
            <a:picLocks noChangeAspect="1"/>
          </p:cNvPicPr>
          <p:nvPr/>
        </p:nvPicPr>
        <p:blipFill>
          <a:blip r:embed="rId2"/>
          <a:stretch>
            <a:fillRect/>
          </a:stretch>
        </p:blipFill>
        <p:spPr>
          <a:xfrm>
            <a:off x="578854" y="0"/>
            <a:ext cx="11034291" cy="6858000"/>
          </a:xfrm>
          <a:prstGeom prst="rect">
            <a:avLst/>
          </a:prstGeom>
        </p:spPr>
      </p:pic>
    </p:spTree>
    <p:extLst>
      <p:ext uri="{BB962C8B-B14F-4D97-AF65-F5344CB8AC3E}">
        <p14:creationId xmlns:p14="http://schemas.microsoft.com/office/powerpoint/2010/main" val="70988187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F9D1C-352B-4B52-AEBE-F690210A451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A735BCD-01A1-48A3-8F59-B33E9D9D9918}"/>
              </a:ext>
            </a:extLst>
          </p:cNvPr>
          <p:cNvSpPr>
            <a:spLocks noGrp="1"/>
          </p:cNvSpPr>
          <p:nvPr>
            <p:ph idx="1"/>
          </p:nvPr>
        </p:nvSpPr>
        <p:spPr/>
        <p:txBody>
          <a:bodyPr/>
          <a:lstStyle/>
          <a:p>
            <a:r>
              <a:rPr lang="fr-FR" dirty="0" err="1">
                <a:solidFill>
                  <a:srgbClr val="07AFAC"/>
                </a:solidFill>
              </a:rPr>
              <a:t>gg</a:t>
            </a:r>
            <a:endParaRPr lang="fr-FR" dirty="0">
              <a:solidFill>
                <a:srgbClr val="07AFAC"/>
              </a:solidFill>
            </a:endParaRPr>
          </a:p>
        </p:txBody>
      </p:sp>
      <p:pic>
        <p:nvPicPr>
          <p:cNvPr id="4" name="Image 3">
            <a:extLst>
              <a:ext uri="{FF2B5EF4-FFF2-40B4-BE49-F238E27FC236}">
                <a16:creationId xmlns:a16="http://schemas.microsoft.com/office/drawing/2014/main" id="{33EE07CF-A8F1-49D3-ADAF-CBA9CD2E3212}"/>
              </a:ext>
            </a:extLst>
          </p:cNvPr>
          <p:cNvPicPr>
            <a:picLocks noChangeAspect="1"/>
          </p:cNvPicPr>
          <p:nvPr/>
        </p:nvPicPr>
        <p:blipFill>
          <a:blip r:embed="rId2"/>
          <a:stretch>
            <a:fillRect/>
          </a:stretch>
        </p:blipFill>
        <p:spPr>
          <a:xfrm>
            <a:off x="1" y="-840084"/>
            <a:ext cx="12229836" cy="8269329"/>
          </a:xfrm>
          <a:prstGeom prst="rect">
            <a:avLst/>
          </a:prstGeom>
        </p:spPr>
      </p:pic>
      <p:sp>
        <p:nvSpPr>
          <p:cNvPr id="5" name="Espace réservé du numéro de diapositive 4">
            <a:extLst>
              <a:ext uri="{FF2B5EF4-FFF2-40B4-BE49-F238E27FC236}">
                <a16:creationId xmlns:a16="http://schemas.microsoft.com/office/drawing/2014/main" id="{2C283984-46FB-42C4-A2C8-CA501DDA396B}"/>
              </a:ext>
            </a:extLst>
          </p:cNvPr>
          <p:cNvSpPr>
            <a:spLocks noGrp="1"/>
          </p:cNvSpPr>
          <p:nvPr>
            <p:ph type="sldNum" sz="quarter" idx="12"/>
          </p:nvPr>
        </p:nvSpPr>
        <p:spPr/>
        <p:txBody>
          <a:bodyPr/>
          <a:lstStyle/>
          <a:p>
            <a:fld id="{B399920C-DA5C-4E9F-A23C-F553F19755F9}" type="slidenum">
              <a:rPr lang="fr-FR" smtClean="0"/>
              <a:t>4</a:t>
            </a:fld>
            <a:endParaRPr lang="fr-FR"/>
          </a:p>
        </p:txBody>
      </p:sp>
    </p:spTree>
    <p:extLst>
      <p:ext uri="{BB962C8B-B14F-4D97-AF65-F5344CB8AC3E}">
        <p14:creationId xmlns:p14="http://schemas.microsoft.com/office/powerpoint/2010/main" val="42496564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C5515-E476-4934-B385-C17E42AD7026}"/>
              </a:ext>
            </a:extLst>
          </p:cNvPr>
          <p:cNvSpPr>
            <a:spLocks noGrp="1"/>
          </p:cNvSpPr>
          <p:nvPr>
            <p:ph type="title"/>
          </p:nvPr>
        </p:nvSpPr>
        <p:spPr>
          <a:xfrm>
            <a:off x="736600" y="-171903"/>
            <a:ext cx="10515600" cy="1325563"/>
          </a:xfrm>
        </p:spPr>
        <p:txBody>
          <a:bodyPr/>
          <a:lstStyle/>
          <a:p>
            <a:r>
              <a:rPr lang="fr-FR" dirty="0">
                <a:solidFill>
                  <a:srgbClr val="07AFAC"/>
                </a:solidFill>
                <a:latin typeface="Trebuchet MS" panose="020B0603020202020204" pitchFamily="34" charset="0"/>
              </a:rPr>
              <a:t>UN TERRITOIRE </a:t>
            </a:r>
            <a:r>
              <a:rPr lang="fr-FR" b="1" dirty="0">
                <a:solidFill>
                  <a:srgbClr val="07AFAC"/>
                </a:solidFill>
                <a:latin typeface="Trebuchet MS" panose="020B0603020202020204" pitchFamily="34" charset="0"/>
              </a:rPr>
              <a:t>POUR TOUS</a:t>
            </a:r>
          </a:p>
        </p:txBody>
      </p:sp>
      <p:sp>
        <p:nvSpPr>
          <p:cNvPr id="3" name="Espace réservé du contenu 2">
            <a:extLst>
              <a:ext uri="{FF2B5EF4-FFF2-40B4-BE49-F238E27FC236}">
                <a16:creationId xmlns:a16="http://schemas.microsoft.com/office/drawing/2014/main" id="{F2426224-D739-4BAC-B8D1-3678FA28BAEF}"/>
              </a:ext>
            </a:extLst>
          </p:cNvPr>
          <p:cNvSpPr>
            <a:spLocks noGrp="1"/>
          </p:cNvSpPr>
          <p:nvPr>
            <p:ph idx="1"/>
          </p:nvPr>
        </p:nvSpPr>
        <p:spPr>
          <a:xfrm>
            <a:off x="736599" y="921711"/>
            <a:ext cx="4880429" cy="2983316"/>
          </a:xfrm>
        </p:spPr>
        <p:txBody>
          <a:bodyPr>
            <a:normAutofit/>
          </a:bodyPr>
          <a:lstStyle/>
          <a:p>
            <a:pPr marL="0" indent="0" algn="just">
              <a:buNone/>
            </a:pPr>
            <a:r>
              <a:rPr lang="fr-FR" sz="1600" b="1" dirty="0">
                <a:solidFill>
                  <a:schemeClr val="bg1"/>
                </a:solidFill>
                <a:highlight>
                  <a:srgbClr val="07AFAC"/>
                </a:highlight>
                <a:latin typeface="Trebuchet MS" panose="020B0603020202020204" pitchFamily="34" charset="0"/>
              </a:rPr>
              <a:t>Promouvoir un habitat pour tous, partout dans nos communes</a:t>
            </a:r>
          </a:p>
          <a:p>
            <a:pPr marL="0" indent="0" algn="just">
              <a:spcBef>
                <a:spcPts val="0"/>
              </a:spcBef>
              <a:buNone/>
            </a:pPr>
            <a:endParaRPr lang="fr-FR" sz="1600" dirty="0">
              <a:latin typeface="Trebuchet MS" panose="020B0603020202020204" pitchFamily="34" charset="0"/>
            </a:endParaRPr>
          </a:p>
          <a:p>
            <a:pPr marL="0" indent="0" algn="just">
              <a:spcBef>
                <a:spcPts val="0"/>
              </a:spcBef>
              <a:buNone/>
            </a:pPr>
            <a:r>
              <a:rPr lang="fr-FR" sz="1600" dirty="0">
                <a:latin typeface="Trebuchet MS" panose="020B0603020202020204" pitchFamily="34" charset="0"/>
              </a:rPr>
              <a:t>Le </a:t>
            </a:r>
            <a:r>
              <a:rPr lang="fr-FR" sz="1600" b="1" dirty="0">
                <a:solidFill>
                  <a:srgbClr val="07AFAC"/>
                </a:solidFill>
                <a:latin typeface="Trebuchet MS" panose="020B0603020202020204" pitchFamily="34" charset="0"/>
              </a:rPr>
              <a:t>PLH 2024-2029 </a:t>
            </a:r>
            <a:r>
              <a:rPr lang="fr-FR" sz="1600" dirty="0">
                <a:latin typeface="Trebuchet MS" panose="020B0603020202020204" pitchFamily="34" charset="0"/>
              </a:rPr>
              <a:t>a été définitivement adopté en juin 2024 après 2 ans de concertation. Le budget de ce nouveau PLH est en hausse de 33 % par rapport au précédent : 49,7 M€ sur six ans, dont plus de 35 M€ pour la construction de logements sociaux et la rénovation du parc social. Le PLH fixe comme objectif la construction de 8 259 logements neufs dont 36 % de logements</a:t>
            </a:r>
          </a:p>
          <a:p>
            <a:pPr marL="0" indent="0" algn="just">
              <a:spcBef>
                <a:spcPts val="0"/>
              </a:spcBef>
              <a:buNone/>
            </a:pPr>
            <a:r>
              <a:rPr lang="fr-FR" sz="1600" dirty="0">
                <a:latin typeface="Trebuchet MS" panose="020B0603020202020204" pitchFamily="34" charset="0"/>
              </a:rPr>
              <a:t>sociaux.</a:t>
            </a:r>
            <a:endParaRPr lang="fr-FR" sz="1600" dirty="0">
              <a:solidFill>
                <a:srgbClr val="07AFAC"/>
              </a:solidFill>
              <a:latin typeface="Trebuchet MS" panose="020B0603020202020204" pitchFamily="34" charset="0"/>
            </a:endParaRPr>
          </a:p>
        </p:txBody>
      </p:sp>
      <p:sp>
        <p:nvSpPr>
          <p:cNvPr id="4" name="Espace réservé du contenu 2">
            <a:extLst>
              <a:ext uri="{FF2B5EF4-FFF2-40B4-BE49-F238E27FC236}">
                <a16:creationId xmlns:a16="http://schemas.microsoft.com/office/drawing/2014/main" id="{E7A62BDE-7CD2-4323-AAD4-E5184ED85E81}"/>
              </a:ext>
            </a:extLst>
          </p:cNvPr>
          <p:cNvSpPr txBox="1">
            <a:spLocks/>
          </p:cNvSpPr>
          <p:nvPr/>
        </p:nvSpPr>
        <p:spPr>
          <a:xfrm>
            <a:off x="736600" y="3888916"/>
            <a:ext cx="488042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Développer l’offre de service à la population</a:t>
            </a:r>
          </a:p>
          <a:p>
            <a:pPr marL="0" indent="0" algn="just">
              <a:buNone/>
            </a:pPr>
            <a:r>
              <a:rPr lang="fr-FR" sz="1600" dirty="0">
                <a:latin typeface="Trebuchet MS" panose="020B0603020202020204" pitchFamily="34" charset="0"/>
              </a:rPr>
              <a:t>Lorient Agglomération a engagé près de 216K € de subventions pour </a:t>
            </a:r>
            <a:r>
              <a:rPr lang="fr-FR" sz="1600" b="1" dirty="0">
                <a:solidFill>
                  <a:srgbClr val="07AFAC"/>
                </a:solidFill>
                <a:latin typeface="Trebuchet MS" panose="020B0603020202020204" pitchFamily="34" charset="0"/>
              </a:rPr>
              <a:t>aider au maintien à domicile des ménages en perte d’autonomie</a:t>
            </a:r>
            <a:r>
              <a:rPr lang="fr-FR" sz="1600" dirty="0">
                <a:latin typeface="Trebuchet MS" panose="020B0603020202020204" pitchFamily="34" charset="0"/>
              </a:rPr>
              <a:t>. </a:t>
            </a:r>
          </a:p>
          <a:p>
            <a:pPr marL="0" indent="0" algn="just">
              <a:buNone/>
            </a:pPr>
            <a:r>
              <a:rPr lang="fr-FR" sz="1600" dirty="0">
                <a:latin typeface="Trebuchet MS" panose="020B0603020202020204" pitchFamily="34" charset="0"/>
              </a:rPr>
              <a:t>Lorient Agglomération participe également au pôle départemental de </a:t>
            </a:r>
            <a:r>
              <a:rPr lang="fr-FR" sz="1600" b="1" dirty="0">
                <a:solidFill>
                  <a:srgbClr val="07AFAC"/>
                </a:solidFill>
                <a:latin typeface="Trebuchet MS" panose="020B0603020202020204" pitchFamily="34" charset="0"/>
              </a:rPr>
              <a:t>lutte contre l’habitat indigne </a:t>
            </a:r>
            <a:r>
              <a:rPr lang="fr-FR" sz="1600" dirty="0">
                <a:latin typeface="Trebuchet MS" panose="020B0603020202020204" pitchFamily="34" charset="0"/>
              </a:rPr>
              <a:t>qui décide de l’orientation des situations de mal logement: 43 locataires et 6 propriétaires ont été repérés sur le territoire de Lorient Agglomération en 2024.</a:t>
            </a:r>
          </a:p>
        </p:txBody>
      </p:sp>
      <p:sp>
        <p:nvSpPr>
          <p:cNvPr id="5" name="Espace réservé du contenu 2">
            <a:extLst>
              <a:ext uri="{FF2B5EF4-FFF2-40B4-BE49-F238E27FC236}">
                <a16:creationId xmlns:a16="http://schemas.microsoft.com/office/drawing/2014/main" id="{D472145F-81CA-442D-8FF5-02B0A458D68B}"/>
              </a:ext>
            </a:extLst>
          </p:cNvPr>
          <p:cNvSpPr txBox="1">
            <a:spLocks/>
          </p:cNvSpPr>
          <p:nvPr/>
        </p:nvSpPr>
        <p:spPr>
          <a:xfrm>
            <a:off x="6250497" y="957943"/>
            <a:ext cx="5494813"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dirty="0">
                <a:solidFill>
                  <a:schemeClr val="bg1"/>
                </a:solidFill>
                <a:highlight>
                  <a:srgbClr val="07AFAC"/>
                </a:highlight>
                <a:latin typeface="Trebuchet MS" panose="020B0603020202020204" pitchFamily="34" charset="0"/>
              </a:rPr>
              <a:t>Accroitre la mixité sociale et intergénérationnelle</a:t>
            </a:r>
          </a:p>
          <a:p>
            <a:pPr marL="0" indent="0" algn="just">
              <a:buNone/>
            </a:pPr>
            <a:r>
              <a:rPr lang="fr-FR" sz="1600" dirty="0">
                <a:latin typeface="Trebuchet MS" panose="020B0603020202020204" pitchFamily="34" charset="0"/>
              </a:rPr>
              <a:t>Une nouvelle convention pluriannuelle d’objectifs signée avec l’Etat pour lutter contre le </a:t>
            </a:r>
            <a:r>
              <a:rPr lang="fr-FR" sz="1600" b="1" dirty="0">
                <a:solidFill>
                  <a:srgbClr val="07AFAC"/>
                </a:solidFill>
                <a:latin typeface="Trebuchet MS" panose="020B0603020202020204" pitchFamily="34" charset="0"/>
              </a:rPr>
              <a:t>« sans </a:t>
            </a:r>
            <a:r>
              <a:rPr lang="fr-FR" sz="1600" b="1" dirty="0" err="1">
                <a:solidFill>
                  <a:srgbClr val="07AFAC"/>
                </a:solidFill>
                <a:latin typeface="Trebuchet MS" panose="020B0603020202020204" pitchFamily="34" charset="0"/>
              </a:rPr>
              <a:t>abrisme</a:t>
            </a:r>
            <a:r>
              <a:rPr lang="fr-FR" sz="1600" b="1" dirty="0">
                <a:solidFill>
                  <a:srgbClr val="07AFAC"/>
                </a:solidFill>
                <a:latin typeface="Trebuchet MS" panose="020B0603020202020204" pitchFamily="34" charset="0"/>
              </a:rPr>
              <a:t> »</a:t>
            </a:r>
            <a:r>
              <a:rPr lang="fr-FR" sz="1600" dirty="0">
                <a:latin typeface="Trebuchet MS" panose="020B0603020202020204" pitchFamily="34" charset="0"/>
              </a:rPr>
              <a:t> dans le cadre du programme « Logement d’abord ».</a:t>
            </a:r>
          </a:p>
          <a:p>
            <a:pPr marL="0" indent="0" algn="just">
              <a:buNone/>
            </a:pPr>
            <a:r>
              <a:rPr lang="fr-FR" sz="1600" dirty="0">
                <a:latin typeface="Trebuchet MS" panose="020B0603020202020204" pitchFamily="34" charset="0"/>
              </a:rPr>
              <a:t>140 situations examinées en </a:t>
            </a:r>
            <a:r>
              <a:rPr lang="fr-FR" sz="1600" b="1" dirty="0">
                <a:solidFill>
                  <a:srgbClr val="07AFAC"/>
                </a:solidFill>
                <a:latin typeface="Trebuchet MS" panose="020B0603020202020204" pitchFamily="34" charset="0"/>
              </a:rPr>
              <a:t>commission logement </a:t>
            </a:r>
            <a:r>
              <a:rPr lang="fr-FR" sz="1600" dirty="0">
                <a:latin typeface="Trebuchet MS" panose="020B0603020202020204" pitchFamily="34" charset="0"/>
              </a:rPr>
              <a:t>ont conduit à 43 attributions par les bailleurs.</a:t>
            </a:r>
          </a:p>
          <a:p>
            <a:pPr marL="0" indent="0" algn="just">
              <a:buNone/>
            </a:pPr>
            <a:r>
              <a:rPr lang="fr-FR" sz="1600" dirty="0">
                <a:latin typeface="Trebuchet MS" panose="020B0603020202020204" pitchFamily="34" charset="0"/>
              </a:rPr>
              <a:t>73 nouveaux logements ont été attribués à des jeunes dans le cadre du dispositif « </a:t>
            </a:r>
            <a:r>
              <a:rPr lang="fr-FR" sz="1600" b="1" dirty="0">
                <a:solidFill>
                  <a:srgbClr val="07AFAC"/>
                </a:solidFill>
                <a:latin typeface="Trebuchet MS" panose="020B0603020202020204" pitchFamily="34" charset="0"/>
              </a:rPr>
              <a:t>Un toit, deux générations</a:t>
            </a:r>
            <a:r>
              <a:rPr lang="fr-FR" sz="1600" dirty="0">
                <a:latin typeface="Trebuchet MS" panose="020B0603020202020204" pitchFamily="34" charset="0"/>
              </a:rPr>
              <a:t> ».</a:t>
            </a:r>
          </a:p>
        </p:txBody>
      </p:sp>
      <p:sp>
        <p:nvSpPr>
          <p:cNvPr id="8" name="Espace réservé du numéro de diapositive 7">
            <a:extLst>
              <a:ext uri="{FF2B5EF4-FFF2-40B4-BE49-F238E27FC236}">
                <a16:creationId xmlns:a16="http://schemas.microsoft.com/office/drawing/2014/main" id="{825DC8A5-98EA-498D-BB82-180AB4E7AFFF}"/>
              </a:ext>
            </a:extLst>
          </p:cNvPr>
          <p:cNvSpPr>
            <a:spLocks noGrp="1"/>
          </p:cNvSpPr>
          <p:nvPr>
            <p:ph type="sldNum" sz="quarter" idx="12"/>
          </p:nvPr>
        </p:nvSpPr>
        <p:spPr/>
        <p:txBody>
          <a:bodyPr/>
          <a:lstStyle/>
          <a:p>
            <a:fld id="{B399920C-DA5C-4E9F-A23C-F553F19755F9}" type="slidenum">
              <a:rPr lang="fr-FR" smtClean="0"/>
              <a:t>5</a:t>
            </a:fld>
            <a:endParaRPr lang="fr-FR"/>
          </a:p>
        </p:txBody>
      </p:sp>
      <p:pic>
        <p:nvPicPr>
          <p:cNvPr id="7" name="Image 6">
            <a:extLst>
              <a:ext uri="{FF2B5EF4-FFF2-40B4-BE49-F238E27FC236}">
                <a16:creationId xmlns:a16="http://schemas.microsoft.com/office/drawing/2014/main" id="{B0F13E24-52AB-4E63-9843-A08C7EB6F11F}"/>
              </a:ext>
            </a:extLst>
          </p:cNvPr>
          <p:cNvPicPr>
            <a:picLocks noChangeAspect="1"/>
          </p:cNvPicPr>
          <p:nvPr/>
        </p:nvPicPr>
        <p:blipFill>
          <a:blip r:embed="rId2"/>
          <a:stretch>
            <a:fillRect/>
          </a:stretch>
        </p:blipFill>
        <p:spPr>
          <a:xfrm>
            <a:off x="6138436" y="3535679"/>
            <a:ext cx="6053564" cy="3679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32536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3C31AE71-1BBC-4A90-9125-96759A3AD138}"/>
              </a:ext>
            </a:extLst>
          </p:cNvPr>
          <p:cNvSpPr>
            <a:spLocks noGrp="1"/>
          </p:cNvSpPr>
          <p:nvPr>
            <p:ph idx="1"/>
          </p:nvPr>
        </p:nvSpPr>
        <p:spPr>
          <a:xfrm>
            <a:off x="749212" y="393030"/>
            <a:ext cx="4880429" cy="2364378"/>
          </a:xfrm>
        </p:spPr>
        <p:txBody>
          <a:bodyPr>
            <a:noAutofit/>
          </a:bodyPr>
          <a:lstStyle/>
          <a:p>
            <a:pPr marL="0" indent="0" algn="just">
              <a:buNone/>
            </a:pPr>
            <a:r>
              <a:rPr lang="fr-FR" sz="1600" b="1" dirty="0">
                <a:solidFill>
                  <a:schemeClr val="bg1"/>
                </a:solidFill>
                <a:highlight>
                  <a:srgbClr val="07AFAC"/>
                </a:highlight>
                <a:latin typeface="Trebuchet MS" panose="020B0603020202020204" pitchFamily="34" charset="0"/>
              </a:rPr>
              <a:t>Faire de l’Agglomération un territoire inclusif</a:t>
            </a:r>
          </a:p>
          <a:p>
            <a:pPr marL="0" indent="0" algn="just">
              <a:buNone/>
            </a:pPr>
            <a:r>
              <a:rPr lang="fr-FR" sz="1600" dirty="0">
                <a:latin typeface="Trebuchet MS" panose="020B0603020202020204" pitchFamily="34" charset="0"/>
              </a:rPr>
              <a:t>Le projet </a:t>
            </a:r>
            <a:r>
              <a:rPr lang="fr-FR" sz="1600" b="1" dirty="0">
                <a:solidFill>
                  <a:srgbClr val="07AFAC"/>
                </a:solidFill>
                <a:latin typeface="Trebuchet MS" panose="020B0603020202020204" pitchFamily="34" charset="0"/>
              </a:rPr>
              <a:t>Handicap Innovation Territoire </a:t>
            </a:r>
            <a:r>
              <a:rPr lang="fr-FR" sz="1600" dirty="0">
                <a:latin typeface="Trebuchet MS" panose="020B0603020202020204" pitchFamily="34" charset="0"/>
              </a:rPr>
              <a:t>a été lauréat d’un appel à projet France 2030 visant à faire de Lorient Agglomération un territoire inclusif dans lequel la filière handicap deviendrait une force économique et sociale. Ce projet est porté depuis 2020 par Lorient Agglomération en collaboration avec 37 partenaires. </a:t>
            </a:r>
          </a:p>
        </p:txBody>
      </p:sp>
      <p:sp>
        <p:nvSpPr>
          <p:cNvPr id="5" name="Titre 1">
            <a:extLst>
              <a:ext uri="{FF2B5EF4-FFF2-40B4-BE49-F238E27FC236}">
                <a16:creationId xmlns:a16="http://schemas.microsoft.com/office/drawing/2014/main" id="{2BFA5968-EE1B-4CEA-83F3-5E00AC3923D5}"/>
              </a:ext>
            </a:extLst>
          </p:cNvPr>
          <p:cNvSpPr>
            <a:spLocks noGrp="1"/>
          </p:cNvSpPr>
          <p:nvPr>
            <p:ph type="title"/>
          </p:nvPr>
        </p:nvSpPr>
        <p:spPr>
          <a:xfrm>
            <a:off x="9949426" y="0"/>
            <a:ext cx="2242574" cy="733754"/>
          </a:xfrm>
        </p:spPr>
        <p:txBody>
          <a:bodyPr>
            <a:normAutofit/>
          </a:bodyPr>
          <a:lstStyle/>
          <a:p>
            <a:r>
              <a:rPr lang="fr-FR" sz="1200" dirty="0">
                <a:solidFill>
                  <a:srgbClr val="07AFAC"/>
                </a:solidFill>
                <a:latin typeface="Trebuchet MS" panose="020B0603020202020204" pitchFamily="34" charset="0"/>
              </a:rPr>
              <a:t>UN TERRITOIRE </a:t>
            </a:r>
            <a:r>
              <a:rPr lang="fr-FR" sz="1200" b="1" dirty="0">
                <a:solidFill>
                  <a:srgbClr val="07AFAC"/>
                </a:solidFill>
                <a:latin typeface="Trebuchet MS" panose="020B0603020202020204" pitchFamily="34" charset="0"/>
              </a:rPr>
              <a:t>POUR TOUS</a:t>
            </a:r>
          </a:p>
        </p:txBody>
      </p:sp>
      <p:sp>
        <p:nvSpPr>
          <p:cNvPr id="7" name="Espace réservé du contenu 2">
            <a:extLst>
              <a:ext uri="{FF2B5EF4-FFF2-40B4-BE49-F238E27FC236}">
                <a16:creationId xmlns:a16="http://schemas.microsoft.com/office/drawing/2014/main" id="{CFA6CC70-AC14-437A-95F7-DC4A81A2CBF1}"/>
              </a:ext>
            </a:extLst>
          </p:cNvPr>
          <p:cNvSpPr txBox="1">
            <a:spLocks/>
          </p:cNvSpPr>
          <p:nvPr/>
        </p:nvSpPr>
        <p:spPr>
          <a:xfrm>
            <a:off x="749212" y="2510986"/>
            <a:ext cx="4880429"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1600" dirty="0">
                <a:latin typeface="Trebuchet MS" panose="020B0603020202020204" pitchFamily="34" charset="0"/>
              </a:rPr>
              <a:t>Différentes actions ont été finalisées en 2024, parmi lesquelles :</a:t>
            </a:r>
          </a:p>
          <a:p>
            <a:pPr>
              <a:spcBef>
                <a:spcPts val="0"/>
              </a:spcBef>
            </a:pPr>
            <a:r>
              <a:rPr lang="fr-FR" sz="1600" dirty="0">
                <a:latin typeface="Trebuchet MS" panose="020B0603020202020204" pitchFamily="34" charset="0"/>
              </a:rPr>
              <a:t>la mise en ligne de la plateforme « Les Accessibles » sur les lieux et événements accessibles en matière de loisirs, de sport et de culture, ainsi que le calculateur intégré « </a:t>
            </a:r>
            <a:r>
              <a:rPr lang="fr-FR" sz="1600" dirty="0" err="1">
                <a:latin typeface="Trebuchet MS" panose="020B0603020202020204" pitchFamily="34" charset="0"/>
              </a:rPr>
              <a:t>HITinéraire</a:t>
            </a:r>
            <a:r>
              <a:rPr lang="fr-FR" sz="1600" dirty="0">
                <a:latin typeface="Trebuchet MS" panose="020B0603020202020204" pitchFamily="34" charset="0"/>
              </a:rPr>
              <a:t> » pour préparer son trajet en fonction de son type de handicap </a:t>
            </a:r>
          </a:p>
          <a:p>
            <a:pPr>
              <a:spcBef>
                <a:spcPts val="0"/>
              </a:spcBef>
            </a:pPr>
            <a:r>
              <a:rPr lang="fr-FR" sz="1600" dirty="0">
                <a:latin typeface="Trebuchet MS" panose="020B0603020202020204" pitchFamily="34" charset="0"/>
              </a:rPr>
              <a:t>le déploiement des équipements sonores et visuels pour l’information des voyageurs en temps réel sur le réseau de transports en commun </a:t>
            </a:r>
          </a:p>
          <a:p>
            <a:pPr>
              <a:spcBef>
                <a:spcPts val="0"/>
              </a:spcBef>
            </a:pPr>
            <a:r>
              <a:rPr lang="fr-FR" sz="1600" dirty="0">
                <a:latin typeface="Trebuchet MS" panose="020B0603020202020204" pitchFamily="34" charset="0"/>
              </a:rPr>
              <a:t>le cahier des charges du logement adaptable, travaillé conjointement avec Morbihan Habitat, a été finalisé. </a:t>
            </a:r>
            <a:endParaRPr lang="fr-FR" sz="1500" dirty="0">
              <a:solidFill>
                <a:srgbClr val="07AFAC"/>
              </a:solidFill>
              <a:latin typeface="Trebuchet MS" panose="020B0603020202020204" pitchFamily="34" charset="0"/>
            </a:endParaRPr>
          </a:p>
        </p:txBody>
      </p:sp>
      <p:sp>
        <p:nvSpPr>
          <p:cNvPr id="10" name="Espace réservé du numéro de diapositive 9">
            <a:extLst>
              <a:ext uri="{FF2B5EF4-FFF2-40B4-BE49-F238E27FC236}">
                <a16:creationId xmlns:a16="http://schemas.microsoft.com/office/drawing/2014/main" id="{42E4A869-9AEB-4665-B8ED-EF0493E4DBD0}"/>
              </a:ext>
            </a:extLst>
          </p:cNvPr>
          <p:cNvSpPr>
            <a:spLocks noGrp="1"/>
          </p:cNvSpPr>
          <p:nvPr>
            <p:ph type="sldNum" sz="quarter" idx="12"/>
          </p:nvPr>
        </p:nvSpPr>
        <p:spPr/>
        <p:txBody>
          <a:bodyPr/>
          <a:lstStyle/>
          <a:p>
            <a:fld id="{B399920C-DA5C-4E9F-A23C-F553F19755F9}" type="slidenum">
              <a:rPr lang="fr-FR" smtClean="0"/>
              <a:t>6</a:t>
            </a:fld>
            <a:endParaRPr lang="fr-FR"/>
          </a:p>
        </p:txBody>
      </p:sp>
      <p:pic>
        <p:nvPicPr>
          <p:cNvPr id="2" name="Image 1">
            <a:extLst>
              <a:ext uri="{FF2B5EF4-FFF2-40B4-BE49-F238E27FC236}">
                <a16:creationId xmlns:a16="http://schemas.microsoft.com/office/drawing/2014/main" id="{06E0036B-EC8C-473E-85FB-6729EBFCAC30}"/>
              </a:ext>
            </a:extLst>
          </p:cNvPr>
          <p:cNvPicPr>
            <a:picLocks noChangeAspect="1"/>
          </p:cNvPicPr>
          <p:nvPr/>
        </p:nvPicPr>
        <p:blipFill>
          <a:blip r:embed="rId3"/>
          <a:stretch>
            <a:fillRect/>
          </a:stretch>
        </p:blipFill>
        <p:spPr>
          <a:xfrm>
            <a:off x="6448097" y="-123497"/>
            <a:ext cx="5839847" cy="7520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935052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9E9F264-B663-4072-84EA-9EAE95DB1D19}"/>
              </a:ext>
            </a:extLst>
          </p:cNvPr>
          <p:cNvSpPr txBox="1">
            <a:spLocks/>
          </p:cNvSpPr>
          <p:nvPr/>
        </p:nvSpPr>
        <p:spPr>
          <a:xfrm>
            <a:off x="192505" y="0"/>
            <a:ext cx="11550316"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07AFAC"/>
                </a:solidFill>
                <a:latin typeface="Trebuchet MS" panose="020B0603020202020204" pitchFamily="34" charset="0"/>
              </a:rPr>
              <a:t>UN TERRITOIRE RESPONSABLE QUI AGIT EN FAVEUR DU </a:t>
            </a:r>
            <a:r>
              <a:rPr lang="fr-FR" b="1" dirty="0">
                <a:solidFill>
                  <a:srgbClr val="07AFAC"/>
                </a:solidFill>
                <a:latin typeface="Trebuchet MS" panose="020B0603020202020204" pitchFamily="34" charset="0"/>
              </a:rPr>
              <a:t>CADRE DE VIE ET DE LA SANTÉ DE SES HABITANTS</a:t>
            </a:r>
          </a:p>
        </p:txBody>
      </p:sp>
      <p:sp>
        <p:nvSpPr>
          <p:cNvPr id="5" name="Espace réservé du contenu 2">
            <a:extLst>
              <a:ext uri="{FF2B5EF4-FFF2-40B4-BE49-F238E27FC236}">
                <a16:creationId xmlns:a16="http://schemas.microsoft.com/office/drawing/2014/main" id="{9B3AA73B-013E-4850-A353-F9BF88D9ECA8}"/>
              </a:ext>
            </a:extLst>
          </p:cNvPr>
          <p:cNvSpPr>
            <a:spLocks noGrp="1"/>
          </p:cNvSpPr>
          <p:nvPr>
            <p:ph idx="1"/>
          </p:nvPr>
        </p:nvSpPr>
        <p:spPr>
          <a:xfrm>
            <a:off x="192505" y="1182688"/>
            <a:ext cx="5206809" cy="2364378"/>
          </a:xfrm>
        </p:spPr>
        <p:txBody>
          <a:bodyPr>
            <a:normAutofit/>
          </a:bodyPr>
          <a:lstStyle/>
          <a:p>
            <a:pPr marL="0" indent="0" algn="just">
              <a:buNone/>
            </a:pPr>
            <a:r>
              <a:rPr lang="fr-FR" sz="1600" b="1" dirty="0">
                <a:solidFill>
                  <a:schemeClr val="bg1"/>
                </a:solidFill>
                <a:highlight>
                  <a:srgbClr val="07AFAC"/>
                </a:highlight>
                <a:latin typeface="Trebuchet MS" panose="020B0603020202020204" pitchFamily="34" charset="0"/>
              </a:rPr>
              <a:t>Promouvoir la santé et développer la prévention</a:t>
            </a:r>
          </a:p>
          <a:p>
            <a:pPr marL="0" indent="0" algn="just">
              <a:buNone/>
            </a:pPr>
            <a:r>
              <a:rPr lang="fr-FR" sz="1500" dirty="0">
                <a:latin typeface="Trebuchet MS" panose="020B0603020202020204" pitchFamily="34" charset="0"/>
              </a:rPr>
              <a:t>Dans le cadre du « </a:t>
            </a:r>
            <a:r>
              <a:rPr lang="fr-FR" sz="1500" b="1" dirty="0">
                <a:solidFill>
                  <a:srgbClr val="07AFAC"/>
                </a:solidFill>
                <a:latin typeface="Trebuchet MS" panose="020B0603020202020204" pitchFamily="34" charset="0"/>
              </a:rPr>
              <a:t>Contrat local de santé</a:t>
            </a:r>
            <a:r>
              <a:rPr lang="fr-FR" sz="1500" dirty="0">
                <a:latin typeface="Trebuchet MS" panose="020B0603020202020204" pitchFamily="34" charset="0"/>
              </a:rPr>
              <a:t> » un diagnostic territorial de santé a été réalisé pour déterminer les principaux enjeux du CLS.</a:t>
            </a:r>
          </a:p>
        </p:txBody>
      </p:sp>
      <p:sp>
        <p:nvSpPr>
          <p:cNvPr id="6" name="Espace réservé du contenu 2">
            <a:extLst>
              <a:ext uri="{FF2B5EF4-FFF2-40B4-BE49-F238E27FC236}">
                <a16:creationId xmlns:a16="http://schemas.microsoft.com/office/drawing/2014/main" id="{F959F39E-51E4-49A0-983A-370394A6281F}"/>
              </a:ext>
            </a:extLst>
          </p:cNvPr>
          <p:cNvSpPr txBox="1">
            <a:spLocks/>
          </p:cNvSpPr>
          <p:nvPr/>
        </p:nvSpPr>
        <p:spPr>
          <a:xfrm>
            <a:off x="5867400" y="1182688"/>
            <a:ext cx="6132095" cy="1090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Renforcer l’accès pour tous à une alimentation locale</a:t>
            </a:r>
          </a:p>
          <a:p>
            <a:pPr marL="0" indent="0" algn="just">
              <a:buNone/>
            </a:pPr>
            <a:r>
              <a:rPr lang="fr-FR" sz="1500" dirty="0">
                <a:latin typeface="Trebuchet MS" panose="020B0603020202020204" pitchFamily="34" charset="0"/>
              </a:rPr>
              <a:t>Un protocole d’engagement adopté pour renforcer l’approvisionnement en </a:t>
            </a:r>
            <a:r>
              <a:rPr lang="fr-FR" sz="1500" b="1" dirty="0">
                <a:solidFill>
                  <a:srgbClr val="07AFAC"/>
                </a:solidFill>
                <a:latin typeface="Trebuchet MS" panose="020B0603020202020204" pitchFamily="34" charset="0"/>
              </a:rPr>
              <a:t>produits locaux dans la restauration collective</a:t>
            </a:r>
            <a:r>
              <a:rPr lang="fr-FR" sz="1500" dirty="0">
                <a:latin typeface="Trebuchet MS" panose="020B0603020202020204" pitchFamily="34" charset="0"/>
              </a:rPr>
              <a:t>.</a:t>
            </a:r>
            <a:endParaRPr lang="fr-FR" sz="1500" dirty="0">
              <a:solidFill>
                <a:srgbClr val="07AFAC"/>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27FD3B3A-A293-41D9-AC44-C53476BD518B}"/>
              </a:ext>
            </a:extLst>
          </p:cNvPr>
          <p:cNvSpPr txBox="1">
            <a:spLocks/>
          </p:cNvSpPr>
          <p:nvPr/>
        </p:nvSpPr>
        <p:spPr>
          <a:xfrm>
            <a:off x="5867400" y="2508251"/>
            <a:ext cx="6132095" cy="1649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Protéger nos ressources et reconquérir la qualité des milieux pour préserver le cadre de vie et la santé</a:t>
            </a:r>
          </a:p>
          <a:p>
            <a:pPr marL="0" indent="0" algn="just">
              <a:buNone/>
            </a:pPr>
            <a:r>
              <a:rPr lang="fr-FR" sz="1500" dirty="0">
                <a:latin typeface="Trebuchet MS" panose="020B0603020202020204" pitchFamily="34" charset="0"/>
              </a:rPr>
              <a:t>Le </a:t>
            </a:r>
            <a:r>
              <a:rPr lang="fr-FR" sz="1500" b="1" dirty="0">
                <a:solidFill>
                  <a:srgbClr val="07AFAC"/>
                </a:solidFill>
                <a:latin typeface="Trebuchet MS" panose="020B0603020202020204" pitchFamily="34" charset="0"/>
              </a:rPr>
              <a:t>Plan de Résilience Eau </a:t>
            </a:r>
            <a:r>
              <a:rPr lang="fr-FR" sz="1500" dirty="0">
                <a:latin typeface="Trebuchet MS" panose="020B0603020202020204" pitchFamily="34" charset="0"/>
              </a:rPr>
              <a:t>de Lorient Agglomération a été adopté en 2023 par le Conseil Communautaire.</a:t>
            </a:r>
          </a:p>
          <a:p>
            <a:pPr marL="0" indent="0" algn="just">
              <a:buNone/>
            </a:pPr>
            <a:r>
              <a:rPr lang="fr-FR" sz="1500" dirty="0">
                <a:latin typeface="Trebuchet MS" panose="020B0603020202020204" pitchFamily="34" charset="0"/>
              </a:rPr>
              <a:t>Une série d’actions structurantes a été mise en place en 2024 pour préserver la qualité de l’eau, restaurer les écosystèmes et renforcer les infrastructures hydrauliques :</a:t>
            </a:r>
          </a:p>
          <a:p>
            <a:pPr algn="just"/>
            <a:r>
              <a:rPr lang="fr-FR" sz="1500" b="1" dirty="0">
                <a:solidFill>
                  <a:srgbClr val="07AFAC"/>
                </a:solidFill>
                <a:latin typeface="Trebuchet MS" panose="020B0603020202020204" pitchFamily="34" charset="0"/>
              </a:rPr>
              <a:t>Protéger les captages d’aires d’alimentation </a:t>
            </a:r>
            <a:r>
              <a:rPr lang="fr-FR" sz="1500" b="1" dirty="0">
                <a:latin typeface="Trebuchet MS" panose="020B0603020202020204" pitchFamily="34" charset="0"/>
              </a:rPr>
              <a:t>: </a:t>
            </a:r>
            <a:r>
              <a:rPr lang="fr-FR" sz="1500" dirty="0">
                <a:latin typeface="Trebuchet MS" panose="020B0603020202020204" pitchFamily="34" charset="0"/>
              </a:rPr>
              <a:t>par exemple - acquisition de foncier agricole intégré aux périmètres de protection des captages;</a:t>
            </a:r>
          </a:p>
          <a:p>
            <a:pPr algn="just"/>
            <a:r>
              <a:rPr lang="fr-FR" sz="1500" b="1" dirty="0">
                <a:solidFill>
                  <a:srgbClr val="07AFAC"/>
                </a:solidFill>
                <a:latin typeface="Trebuchet MS" panose="020B0603020202020204" pitchFamily="34" charset="0"/>
              </a:rPr>
              <a:t>Moderniser les installations de production d’eau potable : </a:t>
            </a:r>
            <a:r>
              <a:rPr lang="fr-FR" sz="1500" dirty="0">
                <a:latin typeface="Trebuchet MS" panose="020B0603020202020204" pitchFamily="34" charset="0"/>
              </a:rPr>
              <a:t>par exemple - reconstruction de l’usine de </a:t>
            </a:r>
            <a:r>
              <a:rPr lang="fr-FR" sz="1500" dirty="0" err="1">
                <a:latin typeface="Trebuchet MS" panose="020B0603020202020204" pitchFamily="34" charset="0"/>
              </a:rPr>
              <a:t>Beg</a:t>
            </a:r>
            <a:r>
              <a:rPr lang="fr-FR" sz="1500" dirty="0">
                <a:latin typeface="Trebuchet MS" panose="020B0603020202020204" pitchFamily="34" charset="0"/>
              </a:rPr>
              <a:t> </a:t>
            </a:r>
            <a:r>
              <a:rPr lang="fr-FR" sz="1500" dirty="0" err="1">
                <a:latin typeface="Trebuchet MS" panose="020B0603020202020204" pitchFamily="34" charset="0"/>
              </a:rPr>
              <a:t>Minio</a:t>
            </a:r>
            <a:r>
              <a:rPr lang="fr-FR" sz="1500" dirty="0">
                <a:latin typeface="Trebuchet MS" panose="020B0603020202020204" pitchFamily="34" charset="0"/>
              </a:rPr>
              <a:t> à Ploemeur;</a:t>
            </a:r>
          </a:p>
          <a:p>
            <a:pPr algn="just"/>
            <a:r>
              <a:rPr lang="fr-FR" sz="1500" b="1" dirty="0">
                <a:solidFill>
                  <a:srgbClr val="07AFAC"/>
                </a:solidFill>
                <a:latin typeface="Trebuchet MS" panose="020B0603020202020204" pitchFamily="34" charset="0"/>
              </a:rPr>
              <a:t>Réduire les surcharges hydrauliques et restaurer la conformité des systèmes d’assainissement : </a:t>
            </a:r>
            <a:r>
              <a:rPr lang="fr-FR" sz="1500" dirty="0">
                <a:latin typeface="Trebuchet MS" panose="020B0603020202020204" pitchFamily="34" charset="0"/>
              </a:rPr>
              <a:t>par exemple – réhabilitation des postes de relevage.</a:t>
            </a:r>
          </a:p>
          <a:p>
            <a:pPr marL="0" indent="0" algn="just">
              <a:buNone/>
            </a:pPr>
            <a:endParaRPr lang="fr-FR" sz="1500" dirty="0">
              <a:solidFill>
                <a:srgbClr val="07AFAC"/>
              </a:solidFill>
              <a:latin typeface="Trebuchet MS" panose="020B0603020202020204" pitchFamily="34" charset="0"/>
            </a:endParaRPr>
          </a:p>
        </p:txBody>
      </p:sp>
      <p:sp>
        <p:nvSpPr>
          <p:cNvPr id="11" name="Espace réservé du numéro de diapositive 10">
            <a:extLst>
              <a:ext uri="{FF2B5EF4-FFF2-40B4-BE49-F238E27FC236}">
                <a16:creationId xmlns:a16="http://schemas.microsoft.com/office/drawing/2014/main" id="{9F359BEF-798B-4266-9226-F039EAEB9962}"/>
              </a:ext>
            </a:extLst>
          </p:cNvPr>
          <p:cNvSpPr>
            <a:spLocks noGrp="1"/>
          </p:cNvSpPr>
          <p:nvPr>
            <p:ph type="sldNum" sz="quarter" idx="12"/>
          </p:nvPr>
        </p:nvSpPr>
        <p:spPr/>
        <p:txBody>
          <a:bodyPr/>
          <a:lstStyle/>
          <a:p>
            <a:fld id="{B399920C-DA5C-4E9F-A23C-F553F19755F9}" type="slidenum">
              <a:rPr lang="fr-FR" smtClean="0"/>
              <a:t>7</a:t>
            </a:fld>
            <a:endParaRPr lang="fr-FR" dirty="0"/>
          </a:p>
        </p:txBody>
      </p:sp>
      <p:pic>
        <p:nvPicPr>
          <p:cNvPr id="8" name="Image 7">
            <a:extLst>
              <a:ext uri="{FF2B5EF4-FFF2-40B4-BE49-F238E27FC236}">
                <a16:creationId xmlns:a16="http://schemas.microsoft.com/office/drawing/2014/main" id="{C172F188-17F9-410C-BD33-89FB2229F933}"/>
              </a:ext>
            </a:extLst>
          </p:cNvPr>
          <p:cNvPicPr>
            <a:picLocks noChangeAspect="1"/>
          </p:cNvPicPr>
          <p:nvPr/>
        </p:nvPicPr>
        <p:blipFill>
          <a:blip r:embed="rId2"/>
          <a:stretch>
            <a:fillRect/>
          </a:stretch>
        </p:blipFill>
        <p:spPr>
          <a:xfrm>
            <a:off x="-1097705" y="2508251"/>
            <a:ext cx="6731062" cy="483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382768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3445635-78EF-4F42-A7BF-2D6473F4A125}"/>
              </a:ext>
            </a:extLst>
          </p:cNvPr>
          <p:cNvSpPr txBox="1">
            <a:spLocks/>
          </p:cNvSpPr>
          <p:nvPr/>
        </p:nvSpPr>
        <p:spPr>
          <a:xfrm>
            <a:off x="0" y="-142875"/>
            <a:ext cx="128111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100" dirty="0">
                <a:solidFill>
                  <a:srgbClr val="07AFAC"/>
                </a:solidFill>
                <a:latin typeface="Trebuchet MS" panose="020B0603020202020204" pitchFamily="34" charset="0"/>
              </a:rPr>
              <a:t>UN TERRITOIRE VIVANT ET </a:t>
            </a:r>
            <a:r>
              <a:rPr lang="fr-FR" sz="4100" b="1" dirty="0">
                <a:solidFill>
                  <a:srgbClr val="07AFAC"/>
                </a:solidFill>
                <a:latin typeface="Trebuchet MS" panose="020B0603020202020204" pitchFamily="34" charset="0"/>
              </a:rPr>
              <a:t>FIER DE SON IDENTIT</a:t>
            </a:r>
            <a:r>
              <a:rPr lang="fr-FR" sz="4000" b="1" dirty="0">
                <a:solidFill>
                  <a:srgbClr val="07AFAC"/>
                </a:solidFill>
                <a:latin typeface="Trebuchet MS" panose="020B0603020202020204" pitchFamily="34" charset="0"/>
              </a:rPr>
              <a:t>É</a:t>
            </a:r>
            <a:endParaRPr lang="fr-FR" sz="4100" b="1" dirty="0">
              <a:solidFill>
                <a:srgbClr val="07AFAC"/>
              </a:solidFill>
              <a:latin typeface="Trebuchet MS" panose="020B0603020202020204" pitchFamily="34" charset="0"/>
            </a:endParaRPr>
          </a:p>
        </p:txBody>
      </p:sp>
      <p:sp>
        <p:nvSpPr>
          <p:cNvPr id="5" name="Espace réservé du contenu 2">
            <a:extLst>
              <a:ext uri="{FF2B5EF4-FFF2-40B4-BE49-F238E27FC236}">
                <a16:creationId xmlns:a16="http://schemas.microsoft.com/office/drawing/2014/main" id="{E8DBC458-FAD4-4E26-9345-BE4FA738A95E}"/>
              </a:ext>
            </a:extLst>
          </p:cNvPr>
          <p:cNvSpPr>
            <a:spLocks noGrp="1"/>
          </p:cNvSpPr>
          <p:nvPr>
            <p:ph idx="1"/>
          </p:nvPr>
        </p:nvSpPr>
        <p:spPr>
          <a:xfrm>
            <a:off x="171272" y="952923"/>
            <a:ext cx="5330913" cy="2364378"/>
          </a:xfrm>
        </p:spPr>
        <p:txBody>
          <a:bodyPr>
            <a:noAutofit/>
          </a:bodyPr>
          <a:lstStyle/>
          <a:p>
            <a:pPr marL="0" indent="0" algn="just">
              <a:buNone/>
            </a:pPr>
            <a:r>
              <a:rPr lang="fr-FR" sz="1600" b="1" dirty="0">
                <a:solidFill>
                  <a:schemeClr val="bg1"/>
                </a:solidFill>
                <a:highlight>
                  <a:srgbClr val="07AFAC"/>
                </a:highlight>
                <a:latin typeface="Trebuchet MS" panose="020B0603020202020204" pitchFamily="34" charset="0"/>
              </a:rPr>
              <a:t>Favoriser l’accès à la pratique des sports pour tous sur l’ensemble du territoire</a:t>
            </a:r>
          </a:p>
          <a:p>
            <a:pPr marL="0" indent="0" algn="just">
              <a:buNone/>
            </a:pPr>
            <a:r>
              <a:rPr lang="fr-FR" sz="1500" dirty="0">
                <a:latin typeface="Trebuchet MS" panose="020B0603020202020204" pitchFamily="34" charset="0"/>
              </a:rPr>
              <a:t>Renouvellement des </a:t>
            </a:r>
            <a:r>
              <a:rPr lang="fr-FR" sz="1500" b="1" dirty="0">
                <a:solidFill>
                  <a:srgbClr val="07AFAC"/>
                </a:solidFill>
                <a:latin typeface="Trebuchet MS" panose="020B0603020202020204" pitchFamily="34" charset="0"/>
              </a:rPr>
              <a:t>contrats de gestion de la patinoire </a:t>
            </a:r>
            <a:r>
              <a:rPr lang="fr-FR" sz="1500" dirty="0">
                <a:latin typeface="Trebuchet MS" panose="020B0603020202020204" pitchFamily="34" charset="0"/>
              </a:rPr>
              <a:t>auprès d’un nouveau concessionnaire : </a:t>
            </a:r>
            <a:r>
              <a:rPr lang="fr-FR" sz="1500" dirty="0" err="1">
                <a:latin typeface="Trebuchet MS" panose="020B0603020202020204" pitchFamily="34" charset="0"/>
              </a:rPr>
              <a:t>Equalia</a:t>
            </a:r>
            <a:r>
              <a:rPr lang="fr-FR" sz="1500" dirty="0">
                <a:latin typeface="Trebuchet MS" panose="020B0603020202020204" pitchFamily="34" charset="0"/>
              </a:rPr>
              <a:t> et renouvellement de la DSP relative à </a:t>
            </a:r>
            <a:r>
              <a:rPr lang="fr-FR" sz="1500" b="1" dirty="0">
                <a:solidFill>
                  <a:srgbClr val="07AFAC"/>
                </a:solidFill>
                <a:latin typeface="Trebuchet MS" panose="020B0603020202020204" pitchFamily="34" charset="0"/>
              </a:rPr>
              <a:t>la gestion et l’exploitation des  centres nautiques et des hébergements </a:t>
            </a:r>
            <a:r>
              <a:rPr lang="fr-FR" sz="1500" dirty="0">
                <a:latin typeface="Trebuchet MS" panose="020B0603020202020204" pitchFamily="34" charset="0"/>
              </a:rPr>
              <a:t>auprès de la </a:t>
            </a:r>
            <a:r>
              <a:rPr lang="fr-FR" sz="1500" dirty="0" err="1">
                <a:latin typeface="Trebuchet MS" panose="020B0603020202020204" pitchFamily="34" charset="0"/>
              </a:rPr>
              <a:t>Sellor</a:t>
            </a:r>
            <a:r>
              <a:rPr lang="fr-FR" sz="1500" dirty="0">
                <a:latin typeface="Trebuchet MS" panose="020B0603020202020204" pitchFamily="34" charset="0"/>
              </a:rPr>
              <a:t>.</a:t>
            </a:r>
          </a:p>
        </p:txBody>
      </p:sp>
      <p:sp>
        <p:nvSpPr>
          <p:cNvPr id="6" name="Espace réservé du contenu 2">
            <a:extLst>
              <a:ext uri="{FF2B5EF4-FFF2-40B4-BE49-F238E27FC236}">
                <a16:creationId xmlns:a16="http://schemas.microsoft.com/office/drawing/2014/main" id="{B3278F5C-0F02-443E-9EEF-6DCB1093AD0A}"/>
              </a:ext>
            </a:extLst>
          </p:cNvPr>
          <p:cNvSpPr txBox="1">
            <a:spLocks/>
          </p:cNvSpPr>
          <p:nvPr/>
        </p:nvSpPr>
        <p:spPr>
          <a:xfrm>
            <a:off x="185972" y="3039381"/>
            <a:ext cx="5330913" cy="236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Diffuser l’offre culturelle sur tout le territoire</a:t>
            </a:r>
          </a:p>
          <a:p>
            <a:pPr marL="0" indent="0" algn="just">
              <a:buFont typeface="Arial" panose="020B0604020202020204" pitchFamily="34" charset="0"/>
              <a:buNone/>
            </a:pPr>
            <a:r>
              <a:rPr lang="fr-FR" sz="1500" b="1" dirty="0">
                <a:solidFill>
                  <a:srgbClr val="07AFAC"/>
                </a:solidFill>
                <a:latin typeface="Trebuchet MS" panose="020B0603020202020204" pitchFamily="34" charset="0"/>
              </a:rPr>
              <a:t>L’intervention communautaire en matière culturelle </a:t>
            </a:r>
            <a:r>
              <a:rPr lang="fr-FR" sz="1500" dirty="0">
                <a:latin typeface="Trebuchet MS" panose="020B0603020202020204" pitchFamily="34" charset="0"/>
              </a:rPr>
              <a:t>a été adoptée en janvier 2024. Dans ce cadre, 31 dossiers de demande de subvention ont été instruits et 71K€ de soutien ont été attribués.</a:t>
            </a:r>
          </a:p>
          <a:p>
            <a:pPr marL="0" indent="0" algn="just">
              <a:buFont typeface="Arial" panose="020B0604020202020204" pitchFamily="34" charset="0"/>
              <a:buNone/>
            </a:pPr>
            <a:r>
              <a:rPr lang="fr-FR" sz="1500" dirty="0">
                <a:latin typeface="Trebuchet MS" panose="020B0603020202020204" pitchFamily="34" charset="0"/>
              </a:rPr>
              <a:t>Au </a:t>
            </a:r>
            <a:r>
              <a:rPr lang="fr-FR" sz="1500" b="1" dirty="0">
                <a:solidFill>
                  <a:srgbClr val="07AFAC"/>
                </a:solidFill>
                <a:latin typeface="Trebuchet MS" panose="020B0603020202020204" pitchFamily="34" charset="0"/>
              </a:rPr>
              <a:t>Haras de Hennebont</a:t>
            </a:r>
            <a:r>
              <a:rPr lang="fr-FR" sz="1500" dirty="0">
                <a:latin typeface="Trebuchet MS" panose="020B0603020202020204" pitchFamily="34" charset="0"/>
              </a:rPr>
              <a:t>, la construction d’une nouvelle halle de spectacles équestres va permettre de renforcer l’attractivité du site et du territoire.</a:t>
            </a:r>
          </a:p>
        </p:txBody>
      </p:sp>
      <p:sp>
        <p:nvSpPr>
          <p:cNvPr id="7" name="Espace réservé du contenu 2">
            <a:extLst>
              <a:ext uri="{FF2B5EF4-FFF2-40B4-BE49-F238E27FC236}">
                <a16:creationId xmlns:a16="http://schemas.microsoft.com/office/drawing/2014/main" id="{747E1366-F6ED-4D2A-A547-D519840FFD58}"/>
              </a:ext>
            </a:extLst>
          </p:cNvPr>
          <p:cNvSpPr txBox="1">
            <a:spLocks/>
          </p:cNvSpPr>
          <p:nvPr/>
        </p:nvSpPr>
        <p:spPr>
          <a:xfrm>
            <a:off x="6022887" y="935704"/>
            <a:ext cx="5330913" cy="1830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Valoriser le dynamisme des initiatives associatives</a:t>
            </a:r>
          </a:p>
          <a:p>
            <a:pPr marL="0" indent="0" algn="just">
              <a:buNone/>
            </a:pPr>
            <a:r>
              <a:rPr lang="fr-FR" sz="1500" dirty="0">
                <a:latin typeface="Trebuchet MS" panose="020B0603020202020204" pitchFamily="34" charset="0"/>
              </a:rPr>
              <a:t>Un budget de 154K€ a été consacré au </a:t>
            </a:r>
            <a:r>
              <a:rPr lang="fr-FR" sz="1500" b="1" dirty="0">
                <a:solidFill>
                  <a:srgbClr val="07AFAC"/>
                </a:solidFill>
                <a:latin typeface="Trebuchet MS" panose="020B0603020202020204" pitchFamily="34" charset="0"/>
              </a:rPr>
              <a:t>soutien des actions associatives</a:t>
            </a:r>
            <a:r>
              <a:rPr lang="fr-FR" sz="1500" dirty="0">
                <a:latin typeface="Trebuchet MS" panose="020B0603020202020204" pitchFamily="34" charset="0"/>
              </a:rPr>
              <a:t>. </a:t>
            </a:r>
          </a:p>
          <a:p>
            <a:pPr marL="0" indent="0" algn="just">
              <a:buNone/>
            </a:pPr>
            <a:r>
              <a:rPr lang="fr-FR" sz="1500" dirty="0">
                <a:latin typeface="Trebuchet MS" panose="020B0603020202020204" pitchFamily="34" charset="0"/>
              </a:rPr>
              <a:t>Lorient Agglomération a organisé pour la première fois la </a:t>
            </a:r>
            <a:r>
              <a:rPr lang="fr-FR" sz="1500" b="1" dirty="0">
                <a:solidFill>
                  <a:srgbClr val="07AFAC"/>
                </a:solidFill>
                <a:latin typeface="Trebuchet MS" panose="020B0603020202020204" pitchFamily="34" charset="0"/>
              </a:rPr>
              <a:t>« Semaine de la randonnée » </a:t>
            </a:r>
            <a:r>
              <a:rPr lang="fr-FR" sz="1500" dirty="0">
                <a:latin typeface="Trebuchet MS" panose="020B0603020202020204" pitchFamily="34" charset="0"/>
              </a:rPr>
              <a:t>en juin 2023 ce qui a permis de valoriser la vitalité des associations de randonnée.</a:t>
            </a:r>
          </a:p>
        </p:txBody>
      </p:sp>
      <p:sp>
        <p:nvSpPr>
          <p:cNvPr id="8" name="Espace réservé du contenu 2">
            <a:extLst>
              <a:ext uri="{FF2B5EF4-FFF2-40B4-BE49-F238E27FC236}">
                <a16:creationId xmlns:a16="http://schemas.microsoft.com/office/drawing/2014/main" id="{6C3265FD-9B13-4521-A74A-0CBEACB8E2F3}"/>
              </a:ext>
            </a:extLst>
          </p:cNvPr>
          <p:cNvSpPr txBox="1">
            <a:spLocks/>
          </p:cNvSpPr>
          <p:nvPr/>
        </p:nvSpPr>
        <p:spPr>
          <a:xfrm>
            <a:off x="6096000" y="2765796"/>
            <a:ext cx="5330913" cy="1517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600" b="1" dirty="0">
                <a:solidFill>
                  <a:schemeClr val="bg1"/>
                </a:solidFill>
                <a:highlight>
                  <a:srgbClr val="07AFAC"/>
                </a:highlight>
                <a:latin typeface="Trebuchet MS" panose="020B0603020202020204" pitchFamily="34" charset="0"/>
              </a:rPr>
              <a:t>Faire de l’Agglomération un territoire phare de la culture bretonne et celtique</a:t>
            </a:r>
          </a:p>
          <a:p>
            <a:pPr marL="0" indent="0" algn="just">
              <a:buNone/>
            </a:pPr>
            <a:r>
              <a:rPr lang="fr-FR" sz="1500" dirty="0">
                <a:latin typeface="Trebuchet MS" panose="020B0603020202020204" pitchFamily="34" charset="0"/>
              </a:rPr>
              <a:t>Le </a:t>
            </a:r>
            <a:r>
              <a:rPr lang="fr-FR" sz="1500" b="1" dirty="0">
                <a:solidFill>
                  <a:srgbClr val="07AFAC"/>
                </a:solidFill>
                <a:latin typeface="Trebuchet MS" panose="020B0603020202020204" pitchFamily="34" charset="0"/>
              </a:rPr>
              <a:t>schéma linguistique de la langue bretonne </a:t>
            </a:r>
            <a:r>
              <a:rPr lang="fr-FR" sz="1500" dirty="0">
                <a:latin typeface="Trebuchet MS" panose="020B0603020202020204" pitchFamily="34" charset="0"/>
              </a:rPr>
              <a:t>a été adopté en décembre 2024. </a:t>
            </a:r>
          </a:p>
        </p:txBody>
      </p:sp>
      <p:sp>
        <p:nvSpPr>
          <p:cNvPr id="10" name="Espace réservé du numéro de diapositive 9">
            <a:extLst>
              <a:ext uri="{FF2B5EF4-FFF2-40B4-BE49-F238E27FC236}">
                <a16:creationId xmlns:a16="http://schemas.microsoft.com/office/drawing/2014/main" id="{604DD1BB-7CA0-4015-A93A-E24C7004B4D7}"/>
              </a:ext>
            </a:extLst>
          </p:cNvPr>
          <p:cNvSpPr>
            <a:spLocks noGrp="1"/>
          </p:cNvSpPr>
          <p:nvPr>
            <p:ph type="sldNum" sz="quarter" idx="12"/>
          </p:nvPr>
        </p:nvSpPr>
        <p:spPr/>
        <p:txBody>
          <a:bodyPr/>
          <a:lstStyle/>
          <a:p>
            <a:fld id="{B399920C-DA5C-4E9F-A23C-F553F19755F9}" type="slidenum">
              <a:rPr lang="fr-FR" smtClean="0"/>
              <a:t>8</a:t>
            </a:fld>
            <a:endParaRPr lang="fr-FR"/>
          </a:p>
        </p:txBody>
      </p:sp>
      <p:sp>
        <p:nvSpPr>
          <p:cNvPr id="12" name="Rectangle 11">
            <a:extLst>
              <a:ext uri="{FF2B5EF4-FFF2-40B4-BE49-F238E27FC236}">
                <a16:creationId xmlns:a16="http://schemas.microsoft.com/office/drawing/2014/main" id="{F617E0FC-D4A0-4642-9A94-15BE3EBE1B37}"/>
              </a:ext>
            </a:extLst>
          </p:cNvPr>
          <p:cNvSpPr/>
          <p:nvPr/>
        </p:nvSpPr>
        <p:spPr>
          <a:xfrm>
            <a:off x="5782962" y="4221570"/>
            <a:ext cx="6409038"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9F628423-B875-41AC-8183-C5D8BC248107}"/>
              </a:ext>
            </a:extLst>
          </p:cNvPr>
          <p:cNvPicPr>
            <a:picLocks noChangeAspect="1"/>
          </p:cNvPicPr>
          <p:nvPr/>
        </p:nvPicPr>
        <p:blipFill>
          <a:blip r:embed="rId2"/>
          <a:stretch>
            <a:fillRect/>
          </a:stretch>
        </p:blipFill>
        <p:spPr>
          <a:xfrm>
            <a:off x="5531585" y="4041344"/>
            <a:ext cx="6660415" cy="2534494"/>
          </a:xfrm>
          <a:prstGeom prst="rect">
            <a:avLst/>
          </a:prstGeom>
        </p:spPr>
      </p:pic>
      <p:pic>
        <p:nvPicPr>
          <p:cNvPr id="3" name="Image 2">
            <a:extLst>
              <a:ext uri="{FF2B5EF4-FFF2-40B4-BE49-F238E27FC236}">
                <a16:creationId xmlns:a16="http://schemas.microsoft.com/office/drawing/2014/main" id="{847CB6C9-AC0F-41D9-BEC7-40FAFEBCA2E4}"/>
              </a:ext>
            </a:extLst>
          </p:cNvPr>
          <p:cNvPicPr>
            <a:picLocks noChangeAspect="1"/>
          </p:cNvPicPr>
          <p:nvPr/>
        </p:nvPicPr>
        <p:blipFill>
          <a:blip r:embed="rId3"/>
          <a:stretch>
            <a:fillRect/>
          </a:stretch>
        </p:blipFill>
        <p:spPr>
          <a:xfrm>
            <a:off x="-10991" y="5202595"/>
            <a:ext cx="5513176" cy="1655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56027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CA67F-35F2-47C2-A541-5D289D6D36B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45EBB7-12E8-484E-AFC8-05FF52C50377}"/>
              </a:ext>
            </a:extLst>
          </p:cNvPr>
          <p:cNvSpPr>
            <a:spLocks noGrp="1"/>
          </p:cNvSpPr>
          <p:nvPr>
            <p:ph idx="1"/>
          </p:nvPr>
        </p:nvSpPr>
        <p:spPr/>
        <p:txBody>
          <a:bodyPr/>
          <a:lstStyle/>
          <a:p>
            <a:r>
              <a:rPr lang="fr-FR" dirty="0" err="1">
                <a:solidFill>
                  <a:srgbClr val="E9511C"/>
                </a:solidFill>
              </a:rPr>
              <a:t>bbbb</a:t>
            </a:r>
            <a:endParaRPr lang="fr-FR" dirty="0">
              <a:solidFill>
                <a:srgbClr val="E9511C"/>
              </a:solidFill>
            </a:endParaRPr>
          </a:p>
        </p:txBody>
      </p:sp>
      <p:pic>
        <p:nvPicPr>
          <p:cNvPr id="4" name="Image 3">
            <a:extLst>
              <a:ext uri="{FF2B5EF4-FFF2-40B4-BE49-F238E27FC236}">
                <a16:creationId xmlns:a16="http://schemas.microsoft.com/office/drawing/2014/main" id="{35997518-F479-4D28-9D51-EEA821FBD850}"/>
              </a:ext>
            </a:extLst>
          </p:cNvPr>
          <p:cNvPicPr>
            <a:picLocks noChangeAspect="1"/>
          </p:cNvPicPr>
          <p:nvPr/>
        </p:nvPicPr>
        <p:blipFill>
          <a:blip r:embed="rId2"/>
          <a:stretch>
            <a:fillRect/>
          </a:stretch>
        </p:blipFill>
        <p:spPr>
          <a:xfrm>
            <a:off x="1" y="-257718"/>
            <a:ext cx="12185852" cy="7369718"/>
          </a:xfrm>
          <a:prstGeom prst="rect">
            <a:avLst/>
          </a:prstGeom>
        </p:spPr>
      </p:pic>
      <p:sp>
        <p:nvSpPr>
          <p:cNvPr id="5" name="Espace réservé du numéro de diapositive 4">
            <a:extLst>
              <a:ext uri="{FF2B5EF4-FFF2-40B4-BE49-F238E27FC236}">
                <a16:creationId xmlns:a16="http://schemas.microsoft.com/office/drawing/2014/main" id="{0C67979A-EDC5-4B9E-A085-F923630B3663}"/>
              </a:ext>
            </a:extLst>
          </p:cNvPr>
          <p:cNvSpPr>
            <a:spLocks noGrp="1"/>
          </p:cNvSpPr>
          <p:nvPr>
            <p:ph type="sldNum" sz="quarter" idx="12"/>
          </p:nvPr>
        </p:nvSpPr>
        <p:spPr/>
        <p:txBody>
          <a:bodyPr/>
          <a:lstStyle/>
          <a:p>
            <a:fld id="{B399920C-DA5C-4E9F-A23C-F553F19755F9}" type="slidenum">
              <a:rPr lang="fr-FR" smtClean="0"/>
              <a:t>9</a:t>
            </a:fld>
            <a:endParaRPr lang="fr-FR"/>
          </a:p>
        </p:txBody>
      </p:sp>
    </p:spTree>
    <p:extLst>
      <p:ext uri="{BB962C8B-B14F-4D97-AF65-F5344CB8AC3E}">
        <p14:creationId xmlns:p14="http://schemas.microsoft.com/office/powerpoint/2010/main" val="3897272045"/>
      </p:ext>
    </p:extLst>
  </p:cSld>
  <p:clrMapOvr>
    <a:masterClrMapping/>
  </p:clrMapOvr>
  <p:transition spd="slow">
    <p:push dir="u"/>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4979</TotalTime>
  <Words>3477</Words>
  <Application>Microsoft Office PowerPoint</Application>
  <PresentationFormat>Grand écran</PresentationFormat>
  <Paragraphs>176</Paragraphs>
  <Slides>26</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26</vt:i4>
      </vt:variant>
    </vt:vector>
  </HeadingPairs>
  <TitlesOfParts>
    <vt:vector size="31" baseType="lpstr">
      <vt:lpstr>Arial</vt:lpstr>
      <vt:lpstr>Calibri</vt:lpstr>
      <vt:lpstr>Calibri Light</vt:lpstr>
      <vt:lpstr>Trebuchet MS</vt:lpstr>
      <vt:lpstr>Thème Office</vt:lpstr>
      <vt:lpstr>Présentation PowerPoint</vt:lpstr>
      <vt:lpstr>Présentation PowerPoint</vt:lpstr>
      <vt:lpstr>Présentation PowerPoint</vt:lpstr>
      <vt:lpstr>Présentation PowerPoint</vt:lpstr>
      <vt:lpstr>UN TERRITOIRE POUR TOUS</vt:lpstr>
      <vt:lpstr>UN TERRITOIRE POUR TOUS</vt:lpstr>
      <vt:lpstr>Présentation PowerPoint</vt:lpstr>
      <vt:lpstr>Présentation PowerPoint</vt:lpstr>
      <vt:lpstr>Présentation PowerPoint</vt:lpstr>
      <vt:lpstr>UN TERRITOIRE A L’ÉCONOMIE INNOVANTE, STIMULÉE PAR SES FILIÈRES D’EXCELLENCE</vt:lpstr>
      <vt:lpstr>UN TERRITOIRE D’EXCELLENCES MARITIMES</vt:lpstr>
      <vt:lpstr>UN TERRITOIRE ATTRACTIF AU BÉNÉFICE DE L’EMPLOI</vt:lpstr>
      <vt:lpstr>UN TERRITOIRE TOURISTIQUE RESPONSABLE, FORT DE SES DIVERSITÉS ENTRE MER, RADE ET VALLÉES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 TROADEC Gaelle</dc:creator>
  <cp:lastModifiedBy>LE TROADEC Gaelle</cp:lastModifiedBy>
  <cp:revision>139</cp:revision>
  <cp:lastPrinted>2024-08-09T14:37:38Z</cp:lastPrinted>
  <dcterms:created xsi:type="dcterms:W3CDTF">2023-10-20T07:47:55Z</dcterms:created>
  <dcterms:modified xsi:type="dcterms:W3CDTF">2025-07-21T16:42:16Z</dcterms:modified>
</cp:coreProperties>
</file>