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6" r:id="rId10"/>
    <p:sldId id="267" r:id="rId11"/>
    <p:sldId id="269" r:id="rId12"/>
    <p:sldId id="271" r:id="rId13"/>
    <p:sldId id="272" r:id="rId14"/>
    <p:sldId id="274" r:id="rId15"/>
    <p:sldId id="275" r:id="rId16"/>
    <p:sldId id="276" r:id="rId17"/>
    <p:sldId id="277" r:id="rId18"/>
    <p:sldId id="278" r:id="rId19"/>
    <p:sldId id="279" r:id="rId20"/>
    <p:sldId id="280" r:id="rId21"/>
    <p:sldId id="281" r:id="rId22"/>
    <p:sldId id="282"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6366" autoAdjust="0"/>
  </p:normalViewPr>
  <p:slideViewPr>
    <p:cSldViewPr snapToGrid="0">
      <p:cViewPr varScale="1">
        <p:scale>
          <a:sx n="86" d="100"/>
          <a:sy n="86" d="100"/>
        </p:scale>
        <p:origin x="9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E2802-BB59-44CE-B6F4-6184C97CB49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4345FDA-F51A-4BA9-A4C5-ADECB68EA5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BBFEBD3-11FF-4DA2-8C77-5F2F389D95B3}"/>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5" name="Espace réservé du pied de page 4">
            <a:extLst>
              <a:ext uri="{FF2B5EF4-FFF2-40B4-BE49-F238E27FC236}">
                <a16:creationId xmlns:a16="http://schemas.microsoft.com/office/drawing/2014/main" id="{4991F571-2943-4154-B6FB-FA9E9ECFA2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F5A0D1-D719-4967-942B-78DDCFE61E1E}"/>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423713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C7F157-390E-4CE1-ACC3-42F0ADB0784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B250DDA-8F9B-4900-B22B-BEF8D4D683C8}"/>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5548BE-59BC-4838-A7C5-04A16852837E}"/>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5" name="Espace réservé du pied de page 4">
            <a:extLst>
              <a:ext uri="{FF2B5EF4-FFF2-40B4-BE49-F238E27FC236}">
                <a16:creationId xmlns:a16="http://schemas.microsoft.com/office/drawing/2014/main" id="{7C2FA0A4-BC05-40E4-92A9-D359FFA6B7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5C0899-3743-40CE-9244-C3352E182189}"/>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1713643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BE96E3C-0E9E-4BD0-8A42-5327A1C436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43183C3-20CC-405A-90E5-CC74C7828FDC}"/>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C138047-092B-4078-B1BD-9106BB34F6E5}"/>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5" name="Espace réservé du pied de page 4">
            <a:extLst>
              <a:ext uri="{FF2B5EF4-FFF2-40B4-BE49-F238E27FC236}">
                <a16:creationId xmlns:a16="http://schemas.microsoft.com/office/drawing/2014/main" id="{4512445E-FF33-46CD-BBF8-7CF6BB25AB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C8A169-3D0D-454F-BC81-5788ED4A7F14}"/>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65963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CCF602-56F7-4260-A138-3A0B4DD79A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123026F-43FB-499C-809F-AEA632CA441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075CE36-E7A5-47EB-93A7-50C86742B9A1}"/>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5" name="Espace réservé du pied de page 4">
            <a:extLst>
              <a:ext uri="{FF2B5EF4-FFF2-40B4-BE49-F238E27FC236}">
                <a16:creationId xmlns:a16="http://schemas.microsoft.com/office/drawing/2014/main" id="{3B6B3D31-6F1F-4B4B-8BA4-E230DC1219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F679CF-C412-4E32-8654-70625F1F414B}"/>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314903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94BA6-C4A4-4893-BEBF-839968B2FE7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72DF9D5-0274-4968-B7BA-EE9E5A2D1F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97570044-D507-4BB2-B47C-C3E3DFB69963}"/>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5" name="Espace réservé du pied de page 4">
            <a:extLst>
              <a:ext uri="{FF2B5EF4-FFF2-40B4-BE49-F238E27FC236}">
                <a16:creationId xmlns:a16="http://schemas.microsoft.com/office/drawing/2014/main" id="{C29F17DF-8BE6-4159-B1E9-B7492EDA16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374F0D8-70AA-436D-BD37-86A5406C8F10}"/>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3152445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64B10D-80F2-4258-851A-CDDE9B1FF9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1B51AAF-D399-4D02-836B-CEF0C5E2DE12}"/>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5E25D18-468B-47AA-9587-3D8C8A8796E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7504CF8-2EEA-4CBC-A40E-79EF01D345A8}"/>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6" name="Espace réservé du pied de page 5">
            <a:extLst>
              <a:ext uri="{FF2B5EF4-FFF2-40B4-BE49-F238E27FC236}">
                <a16:creationId xmlns:a16="http://schemas.microsoft.com/office/drawing/2014/main" id="{AD8A8BFE-06B9-4B95-81E1-27B4A4AD5B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3538A1-F220-4140-BF1E-A1AEF6880EAD}"/>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1608007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714A27-2BD4-4CBC-946C-FE97117A275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DAFA9A3-D93F-4AAD-B546-A4E8119A76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4BF92AC5-F84E-40FB-9F8B-DA8877810A51}"/>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0A135D1-4A54-487A-97BB-AC651052E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AAB3CCF1-B2DF-419A-9A34-C77D7935DE3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0A608F3-9ECA-4225-9CAC-381F1E004B8D}"/>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8" name="Espace réservé du pied de page 7">
            <a:extLst>
              <a:ext uri="{FF2B5EF4-FFF2-40B4-BE49-F238E27FC236}">
                <a16:creationId xmlns:a16="http://schemas.microsoft.com/office/drawing/2014/main" id="{0903FBA8-9A10-4B07-8856-BC296C6EEBB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D9A9834-E89E-4019-BB40-DD5036B05698}"/>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424192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4D1D06-E77A-4636-8E88-72865624A10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529120D-C556-465B-A041-F8020559516A}"/>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4" name="Espace réservé du pied de page 3">
            <a:extLst>
              <a:ext uri="{FF2B5EF4-FFF2-40B4-BE49-F238E27FC236}">
                <a16:creationId xmlns:a16="http://schemas.microsoft.com/office/drawing/2014/main" id="{5BCF7738-59E8-427E-BD25-49BFAE2BECE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129994F-66C3-4ACE-A896-BD7422A84072}"/>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2742300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B75D6B-EE2A-48EB-93F2-5BC9ABBBB7FD}"/>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3" name="Espace réservé du pied de page 2">
            <a:extLst>
              <a:ext uri="{FF2B5EF4-FFF2-40B4-BE49-F238E27FC236}">
                <a16:creationId xmlns:a16="http://schemas.microsoft.com/office/drawing/2014/main" id="{E3792F66-2FEA-4B2F-A950-124A2EBCE03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58EA272-274E-4731-916D-E2C22181DA1A}"/>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3691961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5F6F3-74E9-4542-8427-8051F8FFC90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9B4C1B9-BF9F-424D-9327-7001AFD20C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7C0B85-04BE-4A0E-9044-C431D5A5C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AF14EA5-9089-4A51-9DED-9E41D6DC70A2}"/>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6" name="Espace réservé du pied de page 5">
            <a:extLst>
              <a:ext uri="{FF2B5EF4-FFF2-40B4-BE49-F238E27FC236}">
                <a16:creationId xmlns:a16="http://schemas.microsoft.com/office/drawing/2014/main" id="{81E75800-86E1-4AC8-BFD4-E87338BCBEE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75F7999-4E7B-456A-A7B0-E7415B9693BC}"/>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4359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C37FA-7617-43D5-B56A-D8D1BDABA1F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224304A-88C2-4AAD-AF66-72E87DA20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B6AC9EC-1076-480C-AE44-14ECC2CB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D2DD669-74C1-4B44-B283-79B95BB97CB2}"/>
              </a:ext>
            </a:extLst>
          </p:cNvPr>
          <p:cNvSpPr>
            <a:spLocks noGrp="1"/>
          </p:cNvSpPr>
          <p:nvPr>
            <p:ph type="dt" sz="half" idx="10"/>
          </p:nvPr>
        </p:nvSpPr>
        <p:spPr/>
        <p:txBody>
          <a:bodyPr/>
          <a:lstStyle/>
          <a:p>
            <a:fld id="{5F8CC82F-7384-4F46-863D-621A4659A5A0}" type="datetimeFigureOut">
              <a:rPr lang="fr-FR" smtClean="0"/>
              <a:t>20/09/2022</a:t>
            </a:fld>
            <a:endParaRPr lang="fr-FR"/>
          </a:p>
        </p:txBody>
      </p:sp>
      <p:sp>
        <p:nvSpPr>
          <p:cNvPr id="6" name="Espace réservé du pied de page 5">
            <a:extLst>
              <a:ext uri="{FF2B5EF4-FFF2-40B4-BE49-F238E27FC236}">
                <a16:creationId xmlns:a16="http://schemas.microsoft.com/office/drawing/2014/main" id="{697A6305-28AB-458E-B14F-7E18126136C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00F9C59-B36E-44CA-99EB-66F7D0752063}"/>
              </a:ext>
            </a:extLst>
          </p:cNvPr>
          <p:cNvSpPr>
            <a:spLocks noGrp="1"/>
          </p:cNvSpPr>
          <p:nvPr>
            <p:ph type="sldNum" sz="quarter" idx="12"/>
          </p:nvPr>
        </p:nvSpPr>
        <p:spPr/>
        <p:txBody>
          <a:bodyPr/>
          <a:lstStyle/>
          <a:p>
            <a:fld id="{36E618F3-8853-451A-BA17-312BF54880A4}" type="slidenum">
              <a:rPr lang="fr-FR" smtClean="0"/>
              <a:t>‹N°›</a:t>
            </a:fld>
            <a:endParaRPr lang="fr-FR"/>
          </a:p>
        </p:txBody>
      </p:sp>
    </p:spTree>
    <p:extLst>
      <p:ext uri="{BB962C8B-B14F-4D97-AF65-F5344CB8AC3E}">
        <p14:creationId xmlns:p14="http://schemas.microsoft.com/office/powerpoint/2010/main" val="2439648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E8C808C-2311-4DE6-A828-4A943B4D22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1BFF807-9971-49A5-B121-3120F1DA7B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2F3408-1DDC-401E-9BF6-81F684431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8CC82F-7384-4F46-863D-621A4659A5A0}" type="datetimeFigureOut">
              <a:rPr lang="fr-FR" smtClean="0"/>
              <a:t>20/09/2022</a:t>
            </a:fld>
            <a:endParaRPr lang="fr-FR"/>
          </a:p>
        </p:txBody>
      </p:sp>
      <p:sp>
        <p:nvSpPr>
          <p:cNvPr id="5" name="Espace réservé du pied de page 4">
            <a:extLst>
              <a:ext uri="{FF2B5EF4-FFF2-40B4-BE49-F238E27FC236}">
                <a16:creationId xmlns:a16="http://schemas.microsoft.com/office/drawing/2014/main" id="{4E64ACF7-98CB-4626-A185-875280305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50414A3-C145-416E-A166-C4B39C278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618F3-8853-451A-BA17-312BF54880A4}" type="slidenum">
              <a:rPr lang="fr-FR" smtClean="0"/>
              <a:t>‹N°›</a:t>
            </a:fld>
            <a:endParaRPr lang="fr-FR"/>
          </a:p>
        </p:txBody>
      </p:sp>
    </p:spTree>
    <p:extLst>
      <p:ext uri="{BB962C8B-B14F-4D97-AF65-F5344CB8AC3E}">
        <p14:creationId xmlns:p14="http://schemas.microsoft.com/office/powerpoint/2010/main" val="2064192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BA97020-7E08-463C-BA8F-88973713DC8E}"/>
              </a:ext>
            </a:extLst>
          </p:cNvPr>
          <p:cNvPicPr>
            <a:picLocks noChangeAspect="1"/>
          </p:cNvPicPr>
          <p:nvPr/>
        </p:nvPicPr>
        <p:blipFill>
          <a:blip r:embed="rId2"/>
          <a:stretch>
            <a:fillRect/>
          </a:stretch>
        </p:blipFill>
        <p:spPr>
          <a:xfrm>
            <a:off x="43271" y="0"/>
            <a:ext cx="12148729" cy="6858000"/>
          </a:xfrm>
          <a:prstGeom prst="rect">
            <a:avLst/>
          </a:prstGeom>
        </p:spPr>
      </p:pic>
    </p:spTree>
    <p:extLst>
      <p:ext uri="{BB962C8B-B14F-4D97-AF65-F5344CB8AC3E}">
        <p14:creationId xmlns:p14="http://schemas.microsoft.com/office/powerpoint/2010/main" val="4169737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045" y="354459"/>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148344" y="304913"/>
            <a:ext cx="110436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Aménagement numérique et système d’information géographique (SIG)</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142045" y="1369318"/>
            <a:ext cx="8697154"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itchFamily="34" charset="0"/>
                <a:ea typeface="ＭＳ Ｐゴシック" pitchFamily="34" charset="-128"/>
                <a:cs typeface="Trebuchet MS" pitchFamily="34" charset="0"/>
              </a:rPr>
              <a:t>Objectif</a:t>
            </a:r>
          </a:p>
          <a:p>
            <a:pPr algn="just">
              <a:buNone/>
            </a:pPr>
            <a:r>
              <a:rPr lang="fr-FR" altLang="fr-FR" sz="1250" dirty="0">
                <a:latin typeface="Trebuchet MS" panose="020B0603020202020204" pitchFamily="34" charset="0"/>
                <a:ea typeface="ＭＳ Ｐゴシック" panose="020B0600070205080204" pitchFamily="34" charset="-128"/>
              </a:rPr>
              <a:t>Lorient Agglomération accompagne et pilote des projets </a:t>
            </a:r>
            <a:r>
              <a:rPr lang="fr-FR" altLang="fr-FR" sz="1250" dirty="0">
                <a:solidFill>
                  <a:srgbClr val="7030A0"/>
                </a:solidFill>
                <a:latin typeface="Trebuchet MS" panose="020B0603020202020204" pitchFamily="34" charset="0"/>
                <a:ea typeface="ＭＳ Ｐゴシック" panose="020B0600070205080204" pitchFamily="34" charset="-128"/>
              </a:rPr>
              <a:t>d’</a:t>
            </a:r>
            <a:r>
              <a:rPr lang="fr-FR" altLang="fr-FR" sz="1250" b="1" dirty="0">
                <a:solidFill>
                  <a:srgbClr val="7030A0"/>
                </a:solidFill>
                <a:latin typeface="Trebuchet MS" panose="020B0603020202020204" pitchFamily="34" charset="0"/>
                <a:ea typeface="ＭＳ Ｐゴシック" panose="020B0600070205080204" pitchFamily="34" charset="-128"/>
              </a:rPr>
              <a:t>accès au digital sur l’ensemble du territoire communautaire</a:t>
            </a:r>
            <a:r>
              <a:rPr lang="fr-FR" altLang="fr-FR" sz="1250" dirty="0">
                <a:solidFill>
                  <a:srgbClr val="7030A0"/>
                </a:solidFill>
                <a:latin typeface="Trebuchet MS" panose="020B0603020202020204" pitchFamily="34" charset="0"/>
                <a:ea typeface="ＭＳ Ｐゴシック" panose="020B0600070205080204" pitchFamily="34" charset="-128"/>
              </a:rPr>
              <a:t>. </a:t>
            </a:r>
          </a:p>
          <a:p>
            <a:pPr algn="just">
              <a:buNone/>
            </a:pPr>
            <a:r>
              <a:rPr lang="fr-FR" altLang="fr-FR" sz="1250" dirty="0">
                <a:latin typeface="Trebuchet MS" panose="020B0603020202020204" pitchFamily="34" charset="0"/>
                <a:ea typeface="ＭＳ Ｐゴシック" panose="020B0600070205080204" pitchFamily="34" charset="-128"/>
              </a:rPr>
              <a:t>Elle met également à disposition un </a:t>
            </a:r>
            <a:r>
              <a:rPr lang="fr-FR" altLang="fr-FR" sz="1250" b="1" dirty="0">
                <a:solidFill>
                  <a:srgbClr val="7030A0"/>
                </a:solidFill>
                <a:latin typeface="Trebuchet MS" panose="020B0603020202020204" pitchFamily="34" charset="0"/>
                <a:ea typeface="ＭＳ Ｐゴシック" panose="020B0600070205080204" pitchFamily="34" charset="-128"/>
              </a:rPr>
              <a:t>système d’information géographique</a:t>
            </a:r>
            <a:r>
              <a:rPr lang="fr-FR" altLang="fr-FR" sz="1250" b="1" dirty="0">
                <a:solidFill>
                  <a:srgbClr val="E46C0A"/>
                </a:solidFill>
                <a:latin typeface="Trebuchet MS" panose="020B0603020202020204" pitchFamily="34" charset="0"/>
                <a:ea typeface="ＭＳ Ｐゴシック" panose="020B0600070205080204" pitchFamily="34" charset="-128"/>
              </a:rPr>
              <a:t> </a:t>
            </a:r>
            <a:r>
              <a:rPr lang="fr-FR" altLang="fr-FR" sz="1250" dirty="0">
                <a:latin typeface="Trebuchet MS" panose="020B0603020202020204" pitchFamily="34" charset="0"/>
                <a:ea typeface="ＭＳ Ｐゴシック" panose="020B0600070205080204" pitchFamily="34" charset="-128"/>
              </a:rPr>
              <a:t>indispensable aux collectivités pour leurs projets d’aménagement.</a:t>
            </a:r>
          </a:p>
          <a:p>
            <a:pPr algn="just" eaLnBrk="1" fontAlgn="auto" hangingPunct="1">
              <a:spcAft>
                <a:spcPts val="0"/>
              </a:spcAft>
              <a:buFont typeface="Arial" charset="0"/>
              <a:buNone/>
              <a:defRPr/>
            </a:pPr>
            <a:endParaRPr lang="fr-FR" altLang="fr-FR" sz="1250" dirty="0">
              <a:latin typeface="Trebuchet MS"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a:p>
            <a:r>
              <a:rPr lang="fr-FR" sz="1250" dirty="0">
                <a:latin typeface="Trebuchet MS" panose="020B0603020202020204" pitchFamily="34" charset="0"/>
              </a:rPr>
              <a:t>Le développement d'outils numériques pour </a:t>
            </a:r>
            <a:r>
              <a:rPr lang="fr-FR" sz="1250" b="1" dirty="0">
                <a:solidFill>
                  <a:srgbClr val="7030A0"/>
                </a:solidFill>
                <a:latin typeface="Trebuchet MS" panose="020B0603020202020204" pitchFamily="34" charset="0"/>
              </a:rPr>
              <a:t>assurer la continuité des missions pendant la pandémie </a:t>
            </a:r>
            <a:r>
              <a:rPr lang="fr-FR" sz="1250" dirty="0">
                <a:latin typeface="Trebuchet MS" panose="020B0603020202020204" pitchFamily="34" charset="0"/>
              </a:rPr>
              <a:t>: 550 agents peuvent télétravailler simultanément (agents de l'agglomération, de communes ou de partenaires) via un réseau sécurisé. De nouveaux outils, équipements de visioconférences ont également été mis en place et une plateforme d'outils collaboratifs open source a été développée pour les utilisateurs en interne ou en externe (partages de fichiers, sondages, constructions collaboratives de documents ...).</a:t>
            </a:r>
          </a:p>
          <a:p>
            <a:endParaRPr lang="fr-FR" sz="1250" dirty="0">
              <a:latin typeface="Trebuchet MS" panose="020B0603020202020204" pitchFamily="34" charset="0"/>
            </a:endParaRPr>
          </a:p>
          <a:p>
            <a:r>
              <a:rPr lang="fr-FR" sz="1250" dirty="0">
                <a:latin typeface="Trebuchet MS" panose="020B0603020202020204" pitchFamily="34" charset="0"/>
              </a:rPr>
              <a:t> La </a:t>
            </a:r>
            <a:r>
              <a:rPr lang="fr-FR" sz="1250" b="1" dirty="0">
                <a:solidFill>
                  <a:srgbClr val="7030A0"/>
                </a:solidFill>
                <a:latin typeface="Trebuchet MS" panose="020B0603020202020204" pitchFamily="34" charset="0"/>
              </a:rPr>
              <a:t>fourniture et mise en place d'équipements informatiques</a:t>
            </a:r>
            <a:r>
              <a:rPr lang="fr-FR" sz="1250" dirty="0">
                <a:latin typeface="Trebuchet MS" panose="020B0603020202020204" pitchFamily="34" charset="0"/>
              </a:rPr>
              <a:t>, téléphoniques et d'impressions connectés pour deux </a:t>
            </a:r>
            <a:r>
              <a:rPr lang="fr-FR" sz="1250" b="1" dirty="0">
                <a:solidFill>
                  <a:srgbClr val="7030A0"/>
                </a:solidFill>
                <a:latin typeface="Trebuchet MS" panose="020B0603020202020204" pitchFamily="34" charset="0"/>
              </a:rPr>
              <a:t>centres de vaccinations</a:t>
            </a:r>
            <a:r>
              <a:rPr lang="fr-FR" sz="1250" dirty="0">
                <a:latin typeface="Trebuchet MS" panose="020B0603020202020204" pitchFamily="34" charset="0"/>
              </a:rPr>
              <a:t> permanents à Lorient La Base et Caudan ainsi que pour les centres de vaccination temporaires à Port-Louis, Lanester et Lorient (Bois du château).</a:t>
            </a:r>
          </a:p>
          <a:p>
            <a:endParaRPr lang="fr-FR" sz="1250" dirty="0">
              <a:latin typeface="Trebuchet MS" panose="020B0603020202020204" pitchFamily="34" charset="0"/>
            </a:endParaRPr>
          </a:p>
          <a:p>
            <a:r>
              <a:rPr lang="fr-FR" sz="1250" b="1" dirty="0">
                <a:solidFill>
                  <a:srgbClr val="7030A0"/>
                </a:solidFill>
                <a:latin typeface="Trebuchet MS" panose="020B0603020202020204" pitchFamily="34" charset="0"/>
              </a:rPr>
              <a:t>Côté SIG : </a:t>
            </a:r>
            <a:r>
              <a:rPr lang="fr-FR" sz="1250" dirty="0">
                <a:latin typeface="Trebuchet MS" panose="020B0603020202020204" pitchFamily="34" charset="0"/>
              </a:rPr>
              <a:t>finalisation et diffusion de l'orthophotographie à 5 cm du Département (fond de plan réglementaire pour les réponses aux Déclarations de Travaux et Déclarations d'intentions de commencements de travaux). Ce projet a fait l’objet d’une coopération public/public avec l'Institut Géographique National et Forestier, </a:t>
            </a:r>
            <a:r>
              <a:rPr lang="fr-FR" sz="1250" dirty="0" err="1">
                <a:latin typeface="Trebuchet MS" panose="020B0603020202020204" pitchFamily="34" charset="0"/>
              </a:rPr>
              <a:t>Mégalis</a:t>
            </a:r>
            <a:r>
              <a:rPr lang="fr-FR" sz="1250" dirty="0">
                <a:latin typeface="Trebuchet MS" panose="020B0603020202020204" pitchFamily="34" charset="0"/>
              </a:rPr>
              <a:t> Bretagne, ENEDIS et Morbihan énergies.</a:t>
            </a: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39132" y="6420707"/>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10</a:t>
            </a:r>
          </a:p>
        </p:txBody>
      </p:sp>
      <p:pic>
        <p:nvPicPr>
          <p:cNvPr id="11" name="Image 10">
            <a:extLst>
              <a:ext uri="{FF2B5EF4-FFF2-40B4-BE49-F238E27FC236}">
                <a16:creationId xmlns:a16="http://schemas.microsoft.com/office/drawing/2014/main" id="{673FB42B-0A2B-41CD-875B-D77923EA71CA}"/>
              </a:ext>
            </a:extLst>
          </p:cNvPr>
          <p:cNvPicPr>
            <a:picLocks noChangeAspect="1"/>
          </p:cNvPicPr>
          <p:nvPr/>
        </p:nvPicPr>
        <p:blipFill>
          <a:blip r:embed="rId4"/>
          <a:stretch>
            <a:fillRect/>
          </a:stretch>
        </p:blipFill>
        <p:spPr>
          <a:xfrm>
            <a:off x="8839199" y="1480443"/>
            <a:ext cx="3210755" cy="2149507"/>
          </a:xfrm>
          <a:prstGeom prst="rect">
            <a:avLst/>
          </a:prstGeom>
        </p:spPr>
      </p:pic>
      <p:pic>
        <p:nvPicPr>
          <p:cNvPr id="12" name="Image 11">
            <a:extLst>
              <a:ext uri="{FF2B5EF4-FFF2-40B4-BE49-F238E27FC236}">
                <a16:creationId xmlns:a16="http://schemas.microsoft.com/office/drawing/2014/main" id="{F9FC748E-51ED-4A12-B80D-33043DF38535}"/>
              </a:ext>
            </a:extLst>
          </p:cNvPr>
          <p:cNvPicPr>
            <a:picLocks noChangeAspect="1"/>
          </p:cNvPicPr>
          <p:nvPr/>
        </p:nvPicPr>
        <p:blipFill>
          <a:blip r:embed="rId5"/>
          <a:stretch>
            <a:fillRect/>
          </a:stretch>
        </p:blipFill>
        <p:spPr>
          <a:xfrm>
            <a:off x="8867470" y="3791875"/>
            <a:ext cx="2386883" cy="2402402"/>
          </a:xfrm>
          <a:prstGeom prst="rect">
            <a:avLst/>
          </a:prstGeom>
        </p:spPr>
      </p:pic>
    </p:spTree>
    <p:extLst>
      <p:ext uri="{BB962C8B-B14F-4D97-AF65-F5344CB8AC3E}">
        <p14:creationId xmlns:p14="http://schemas.microsoft.com/office/powerpoint/2010/main" val="3721485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102438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Déplacements et mobilités</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142046" y="981936"/>
            <a:ext cx="874478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itchFamily="34" charset="0"/>
                <a:ea typeface="ＭＳ Ｐゴシック" pitchFamily="34" charset="-128"/>
                <a:cs typeface="Trebuchet MS" pitchFamily="34" charset="0"/>
              </a:rPr>
              <a:t>Objectif</a:t>
            </a:r>
          </a:p>
          <a:p>
            <a:pPr algn="just" eaLnBrk="1" hangingPunct="1">
              <a:buNone/>
              <a:defRPr/>
            </a:pPr>
            <a:r>
              <a:rPr lang="fr-FR" sz="1250" dirty="0">
                <a:latin typeface="Trebuchet MS" panose="020B0603020202020204" pitchFamily="34" charset="0"/>
              </a:rPr>
              <a:t>Lorient Agglomération propose une </a:t>
            </a:r>
            <a:r>
              <a:rPr lang="fr-FR" sz="1250" b="1" dirty="0">
                <a:solidFill>
                  <a:srgbClr val="7030A0"/>
                </a:solidFill>
                <a:latin typeface="Trebuchet MS" panose="020B0603020202020204" pitchFamily="34" charset="0"/>
              </a:rPr>
              <a:t>offre de service de transport collectif adaptée</a:t>
            </a:r>
            <a:r>
              <a:rPr lang="fr-FR" sz="1250" dirty="0">
                <a:solidFill>
                  <a:srgbClr val="7030A0"/>
                </a:solidFill>
                <a:latin typeface="Trebuchet MS" panose="020B0603020202020204" pitchFamily="34" charset="0"/>
              </a:rPr>
              <a:t> </a:t>
            </a:r>
            <a:r>
              <a:rPr lang="fr-FR" sz="1250" dirty="0">
                <a:latin typeface="Trebuchet MS" panose="020B0603020202020204" pitchFamily="34" charset="0"/>
              </a:rPr>
              <a:t>à l’échelle des 25 communes de l’agglomération en tenant compte de </a:t>
            </a:r>
            <a:r>
              <a:rPr lang="fr-FR" sz="1250" b="1" dirty="0">
                <a:solidFill>
                  <a:srgbClr val="7030A0"/>
                </a:solidFill>
                <a:latin typeface="Trebuchet MS" panose="020B0603020202020204" pitchFamily="34" charset="0"/>
              </a:rPr>
              <a:t>l’évolution des besoins </a:t>
            </a:r>
            <a:r>
              <a:rPr lang="fr-FR" sz="1250" dirty="0">
                <a:latin typeface="Trebuchet MS" panose="020B0603020202020204" pitchFamily="34" charset="0"/>
              </a:rPr>
              <a:t>des usagers</a:t>
            </a:r>
            <a:r>
              <a:rPr lang="fr-FR" sz="1250" dirty="0"/>
              <a:t>.</a:t>
            </a:r>
          </a:p>
          <a:p>
            <a:pPr algn="just" eaLnBrk="1" fontAlgn="auto" hangingPunct="1">
              <a:spcAft>
                <a:spcPts val="0"/>
              </a:spcAft>
              <a:buFont typeface="Arial" charset="0"/>
              <a:buNone/>
              <a:defRPr/>
            </a:pPr>
            <a:endParaRPr lang="fr-FR" altLang="fr-FR" sz="1250" dirty="0">
              <a:latin typeface="Trebuchet MS"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a:p>
            <a:r>
              <a:rPr lang="fr-FR" sz="1250" dirty="0">
                <a:latin typeface="Trebuchet MS" panose="020B0603020202020204" pitchFamily="34" charset="0"/>
              </a:rPr>
              <a:t>Lancement de l'opération de </a:t>
            </a:r>
            <a:r>
              <a:rPr lang="fr-FR" sz="1250" b="1" dirty="0">
                <a:solidFill>
                  <a:srgbClr val="7030A0"/>
                </a:solidFill>
                <a:latin typeface="Trebuchet MS" panose="020B0603020202020204" pitchFamily="34" charset="0"/>
              </a:rPr>
              <a:t>renouvellement du Système d'Aide à l'exploitation d'Information voyageurs (SAE/IV) </a:t>
            </a:r>
            <a:r>
              <a:rPr lang="fr-FR" sz="1250" dirty="0">
                <a:latin typeface="Trebuchet MS" panose="020B0603020202020204" pitchFamily="34" charset="0"/>
              </a:rPr>
              <a:t>qui permettra de disposer d'outils de communication, de suivi et d'information modernes, accessibles et adaptés aux exigences actuelles du réseau de bus et de navires.</a:t>
            </a:r>
          </a:p>
          <a:p>
            <a:endParaRPr lang="fr-FR" sz="1250" dirty="0">
              <a:latin typeface="Trebuchet MS" panose="020B0603020202020204" pitchFamily="34" charset="0"/>
            </a:endParaRPr>
          </a:p>
          <a:p>
            <a:r>
              <a:rPr lang="fr-FR" sz="1250" dirty="0">
                <a:latin typeface="Trebuchet MS" panose="020B0603020202020204" pitchFamily="34" charset="0"/>
              </a:rPr>
              <a:t> Lancement de l'opération de </a:t>
            </a:r>
            <a:r>
              <a:rPr lang="fr-FR" sz="1250" b="1" dirty="0">
                <a:solidFill>
                  <a:srgbClr val="7030A0"/>
                </a:solidFill>
                <a:latin typeface="Trebuchet MS" panose="020B0603020202020204" pitchFamily="34" charset="0"/>
              </a:rPr>
              <a:t>transition énergétique du parc d'autobus </a:t>
            </a:r>
            <a:r>
              <a:rPr lang="fr-FR" sz="1250" dirty="0">
                <a:latin typeface="Trebuchet MS" panose="020B0603020202020204" pitchFamily="34" charset="0"/>
              </a:rPr>
              <a:t>avec la commande des 10 premiers bus Bio-GNV qui circuleront sur le réseau dès la rentrée de septembre 2022.</a:t>
            </a:r>
          </a:p>
          <a:p>
            <a:endParaRPr lang="fr-FR" sz="1250" dirty="0">
              <a:latin typeface="Trebuchet MS" panose="020B0603020202020204" pitchFamily="34" charset="0"/>
            </a:endParaRPr>
          </a:p>
          <a:p>
            <a:r>
              <a:rPr lang="fr-FR" sz="1250" dirty="0">
                <a:latin typeface="Trebuchet MS" panose="020B0603020202020204" pitchFamily="34" charset="0"/>
              </a:rPr>
              <a:t>Définition des </a:t>
            </a:r>
            <a:r>
              <a:rPr lang="fr-FR" sz="1250" b="1" dirty="0">
                <a:solidFill>
                  <a:srgbClr val="7030A0"/>
                </a:solidFill>
                <a:latin typeface="Trebuchet MS" panose="020B0603020202020204" pitchFamily="34" charset="0"/>
              </a:rPr>
              <a:t>travaux de réaménagement de la boutique des Transports et Déplacements </a:t>
            </a:r>
            <a:r>
              <a:rPr lang="fr-FR" sz="1250" dirty="0">
                <a:latin typeface="Trebuchet MS" panose="020B0603020202020204" pitchFamily="34" charset="0"/>
              </a:rPr>
              <a:t>située dans le hall de l’</a:t>
            </a:r>
            <a:r>
              <a:rPr lang="fr-FR" sz="1250" dirty="0" err="1">
                <a:latin typeface="Trebuchet MS" panose="020B0603020202020204" pitchFamily="34" charset="0"/>
              </a:rPr>
              <a:t>Orientis</a:t>
            </a:r>
            <a:r>
              <a:rPr lang="fr-FR" sz="1250" dirty="0">
                <a:latin typeface="Trebuchet MS" panose="020B0603020202020204" pitchFamily="34" charset="0"/>
              </a:rPr>
              <a:t>. L'ouverture de ce nouvel espace, dénommé Maison des Mobilités, est envisagée courant octobre 2022. </a:t>
            </a:r>
          </a:p>
          <a:p>
            <a:endParaRPr lang="fr-FR" sz="1250" dirty="0">
              <a:latin typeface="Trebuchet MS" panose="020B0603020202020204" pitchFamily="34" charset="0"/>
            </a:endParaRPr>
          </a:p>
          <a:p>
            <a:r>
              <a:rPr lang="fr-FR" sz="1250" dirty="0">
                <a:latin typeface="Trebuchet MS" panose="020B0603020202020204" pitchFamily="34" charset="0"/>
              </a:rPr>
              <a:t> Une étude visant à établir un </a:t>
            </a:r>
            <a:r>
              <a:rPr lang="fr-FR" sz="1250" b="1" dirty="0">
                <a:solidFill>
                  <a:srgbClr val="7030A0"/>
                </a:solidFill>
                <a:latin typeface="Trebuchet MS" panose="020B0603020202020204" pitchFamily="34" charset="0"/>
              </a:rPr>
              <a:t>schéma de développement des aires de covoiturage et des parkings relais </a:t>
            </a:r>
            <a:r>
              <a:rPr lang="fr-FR" sz="1250" dirty="0">
                <a:latin typeface="Trebuchet MS" panose="020B0603020202020204" pitchFamily="34" charset="0"/>
              </a:rPr>
              <a:t>sur le périmètre de l'Agglomération a débuté en 2021. Dans ce cadre, un parking relais d'une capacité de 27 places a été réalisé à proximité immédiate de la halte ferroviaire de Gestel. Les travaux ont débuté en 2021. Cet équipement est doté d’une borne de recharge électrique et de 6 abris vélos individuels sécurisés (2 points de charge). Son objectif est de favoriser l'intermodalité en renforçant l'usage du train (7 minutes pour rejoindre le centre-ville de Lorient) et de diminuer l'usage individuel de la voiture.</a:t>
            </a:r>
          </a:p>
          <a:p>
            <a:endParaRPr lang="fr-FR" sz="1250" dirty="0">
              <a:latin typeface="Trebuchet MS" panose="020B0603020202020204" pitchFamily="34" charset="0"/>
            </a:endParaRPr>
          </a:p>
          <a:p>
            <a:r>
              <a:rPr lang="fr-FR" sz="1250" dirty="0">
                <a:latin typeface="Trebuchet MS" panose="020B0603020202020204" pitchFamily="34" charset="0"/>
              </a:rPr>
              <a:t> En lien avec l'inspection d'académie, </a:t>
            </a:r>
            <a:r>
              <a:rPr lang="fr-FR" sz="1250" b="1" dirty="0">
                <a:solidFill>
                  <a:srgbClr val="7030A0"/>
                </a:solidFill>
                <a:latin typeface="Trebuchet MS" panose="020B0603020202020204" pitchFamily="34" charset="0"/>
              </a:rPr>
              <a:t>une démarche de concertation avec les établissements scolaires</a:t>
            </a:r>
            <a:r>
              <a:rPr lang="fr-FR" sz="1250" dirty="0">
                <a:latin typeface="Trebuchet MS" panose="020B0603020202020204" pitchFamily="34" charset="0"/>
              </a:rPr>
              <a:t> d’un même secteur géographique a été initiée afin d'optimiser les dessertes de proximité. Des réunions techniques en présence des responsables d'établissement, de la CTRL et de Lorient Agglomération ont débuté sur les secteurs de Lorient, Hennebont et Ploemeur.</a:t>
            </a: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39132" y="6420707"/>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11</a:t>
            </a:r>
          </a:p>
        </p:txBody>
      </p:sp>
      <p:pic>
        <p:nvPicPr>
          <p:cNvPr id="2" name="Image 1">
            <a:extLst>
              <a:ext uri="{FF2B5EF4-FFF2-40B4-BE49-F238E27FC236}">
                <a16:creationId xmlns:a16="http://schemas.microsoft.com/office/drawing/2014/main" id="{F8F1B518-FECA-4940-8565-90C0731A0C21}"/>
              </a:ext>
            </a:extLst>
          </p:cNvPr>
          <p:cNvPicPr>
            <a:picLocks noChangeAspect="1"/>
          </p:cNvPicPr>
          <p:nvPr/>
        </p:nvPicPr>
        <p:blipFill>
          <a:blip r:embed="rId4"/>
          <a:stretch>
            <a:fillRect/>
          </a:stretch>
        </p:blipFill>
        <p:spPr>
          <a:xfrm>
            <a:off x="9000022" y="1247625"/>
            <a:ext cx="3001963" cy="2010884"/>
          </a:xfrm>
          <a:prstGeom prst="rect">
            <a:avLst/>
          </a:prstGeom>
        </p:spPr>
      </p:pic>
      <p:pic>
        <p:nvPicPr>
          <p:cNvPr id="3" name="Image 2">
            <a:extLst>
              <a:ext uri="{FF2B5EF4-FFF2-40B4-BE49-F238E27FC236}">
                <a16:creationId xmlns:a16="http://schemas.microsoft.com/office/drawing/2014/main" id="{568E4296-D7AB-4F1D-A921-91C09ADD6E33}"/>
              </a:ext>
            </a:extLst>
          </p:cNvPr>
          <p:cNvPicPr>
            <a:picLocks noChangeAspect="1"/>
          </p:cNvPicPr>
          <p:nvPr/>
        </p:nvPicPr>
        <p:blipFill>
          <a:blip r:embed="rId5"/>
          <a:stretch>
            <a:fillRect/>
          </a:stretch>
        </p:blipFill>
        <p:spPr>
          <a:xfrm>
            <a:off x="9024006" y="3428811"/>
            <a:ext cx="2953994" cy="1955262"/>
          </a:xfrm>
          <a:prstGeom prst="rect">
            <a:avLst/>
          </a:prstGeom>
        </p:spPr>
      </p:pic>
    </p:spTree>
    <p:extLst>
      <p:ext uri="{BB962C8B-B14F-4D97-AF65-F5344CB8AC3E}">
        <p14:creationId xmlns:p14="http://schemas.microsoft.com/office/powerpoint/2010/main" val="29417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1096" y="203100"/>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94575"/>
            <a:ext cx="102438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Transition énergétique</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143938" y="787875"/>
            <a:ext cx="8935281"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Objectif</a:t>
            </a:r>
          </a:p>
          <a:p>
            <a:pPr algn="just">
              <a:buNone/>
            </a:pPr>
            <a:r>
              <a:rPr lang="fr-FR" altLang="fr-FR" sz="1250" dirty="0">
                <a:latin typeface="Trebuchet MS" panose="020B0603020202020204" pitchFamily="34" charset="0"/>
                <a:ea typeface="ＭＳ Ｐゴシック" panose="020B0600070205080204" pitchFamily="34" charset="-128"/>
              </a:rPr>
              <a:t>Lorient Agglomération a formalisé sa politique énergétique à travers son plan climat énergie territorial (PCAET) adopté en 2019. Elle agit à différents niveaux, comme </a:t>
            </a:r>
            <a:r>
              <a:rPr lang="fr-FR" altLang="fr-FR" sz="1250" b="1" dirty="0">
                <a:solidFill>
                  <a:srgbClr val="7030A0"/>
                </a:solidFill>
                <a:latin typeface="Trebuchet MS" panose="020B0603020202020204" pitchFamily="34" charset="0"/>
                <a:ea typeface="ＭＳ Ｐゴシック" panose="020B0600070205080204" pitchFamily="34" charset="-128"/>
              </a:rPr>
              <a:t>aménageur du territoire et chef de file</a:t>
            </a:r>
            <a:r>
              <a:rPr lang="fr-FR" altLang="fr-FR" sz="1250" dirty="0">
                <a:solidFill>
                  <a:srgbClr val="7030A0"/>
                </a:solidFill>
                <a:latin typeface="Trebuchet MS" panose="020B0603020202020204" pitchFamily="34" charset="0"/>
                <a:ea typeface="ＭＳ Ｐゴシック" panose="020B0600070205080204" pitchFamily="34" charset="-128"/>
              </a:rPr>
              <a:t>.</a:t>
            </a:r>
          </a:p>
          <a:p>
            <a:pPr algn="just" eaLnBrk="1" fontAlgn="auto" hangingPunct="1">
              <a:spcAft>
                <a:spcPts val="0"/>
              </a:spcAft>
              <a:buFont typeface="Arial" charset="0"/>
              <a:buNone/>
              <a:defRPr/>
            </a:pPr>
            <a:endParaRPr lang="fr-FR" altLang="fr-FR" sz="800"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800" b="1" dirty="0">
              <a:latin typeface="Trebuchet MS" panose="020B0603020202020204" pitchFamily="34" charset="0"/>
              <a:ea typeface="ＭＳ Ｐゴシック" pitchFamily="34" charset="-128"/>
              <a:cs typeface="Trebuchet MS" pitchFamily="34" charset="0"/>
            </a:endParaRPr>
          </a:p>
          <a:p>
            <a:r>
              <a:rPr lang="fr-FR" sz="1250" dirty="0">
                <a:latin typeface="Trebuchet MS" panose="020B0603020202020204" pitchFamily="34" charset="0"/>
              </a:rPr>
              <a:t>19 communes sont adhérentes au </a:t>
            </a:r>
            <a:r>
              <a:rPr lang="fr-FR" sz="1250" b="1" dirty="0">
                <a:solidFill>
                  <a:srgbClr val="7030A0"/>
                </a:solidFill>
                <a:latin typeface="Trebuchet MS" panose="020B0603020202020204" pitchFamily="34" charset="0"/>
              </a:rPr>
              <a:t>Conseil en énergie partagé (CEP). </a:t>
            </a:r>
            <a:r>
              <a:rPr lang="fr-FR" sz="1250" dirty="0">
                <a:latin typeface="Trebuchet MS" panose="020B0603020202020204" pitchFamily="34" charset="0"/>
              </a:rPr>
              <a:t>Un 19</a:t>
            </a:r>
            <a:r>
              <a:rPr lang="fr-FR" sz="1250" baseline="30000" dirty="0">
                <a:latin typeface="Trebuchet MS" panose="020B0603020202020204" pitchFamily="34" charset="0"/>
              </a:rPr>
              <a:t>e</a:t>
            </a:r>
            <a:r>
              <a:rPr lang="fr-FR" sz="1250" dirty="0">
                <a:latin typeface="Trebuchet MS" panose="020B0603020202020204" pitchFamily="34" charset="0"/>
              </a:rPr>
              <a:t> dossier des </a:t>
            </a:r>
            <a:r>
              <a:rPr lang="fr-FR" sz="1250" b="1" dirty="0">
                <a:solidFill>
                  <a:srgbClr val="7030A0"/>
                </a:solidFill>
                <a:latin typeface="Trebuchet MS" panose="020B0603020202020204" pitchFamily="34" charset="0"/>
              </a:rPr>
              <a:t>Certificats d’Économie d’Énergies (CEE) </a:t>
            </a:r>
            <a:r>
              <a:rPr lang="fr-FR" sz="1250" dirty="0">
                <a:latin typeface="Trebuchet MS" panose="020B0603020202020204" pitchFamily="34" charset="0"/>
              </a:rPr>
              <a:t>a été réalisé par les communes et par Lorient Agglomération pour un volume de 25 </a:t>
            </a:r>
            <a:r>
              <a:rPr lang="fr-FR" sz="1250" dirty="0" err="1">
                <a:latin typeface="Trebuchet MS" panose="020B0603020202020204" pitchFamily="34" charset="0"/>
              </a:rPr>
              <a:t>GWhcumac</a:t>
            </a:r>
            <a:r>
              <a:rPr lang="fr-FR" sz="1250" dirty="0">
                <a:latin typeface="Trebuchet MS" panose="020B0603020202020204" pitchFamily="34" charset="0"/>
              </a:rPr>
              <a:t>, dont 10 pour les communes et 15 pour l’Agglomération. La recette globale attendue est estimée entre 150 000 et 180 000 €. Le 18</a:t>
            </a:r>
            <a:r>
              <a:rPr lang="fr-FR" sz="1250" baseline="30000" dirty="0">
                <a:latin typeface="Trebuchet MS" panose="020B0603020202020204" pitchFamily="34" charset="0"/>
              </a:rPr>
              <a:t>e</a:t>
            </a:r>
            <a:r>
              <a:rPr lang="fr-FR" sz="1250" dirty="0">
                <a:latin typeface="Trebuchet MS" panose="020B0603020202020204" pitchFamily="34" charset="0"/>
              </a:rPr>
              <a:t>  dossier déposé et validé en 2020, vendu en 2021 a généré une recette de 160 000 € dont 116 000 € reversés aux communes.</a:t>
            </a:r>
          </a:p>
          <a:p>
            <a:endParaRPr lang="fr-FR" sz="800" dirty="0">
              <a:latin typeface="Trebuchet MS" panose="020B0603020202020204" pitchFamily="34" charset="0"/>
            </a:endParaRPr>
          </a:p>
          <a:p>
            <a:r>
              <a:rPr lang="fr-FR" sz="1250" dirty="0">
                <a:latin typeface="Trebuchet MS" panose="020B0603020202020204" pitchFamily="34" charset="0"/>
              </a:rPr>
              <a:t>Le premier programme </a:t>
            </a:r>
            <a:r>
              <a:rPr lang="fr-FR" sz="1250" b="1" dirty="0">
                <a:solidFill>
                  <a:srgbClr val="7030A0"/>
                </a:solidFill>
                <a:latin typeface="Trebuchet MS" panose="020B0603020202020204" pitchFamily="34" charset="0"/>
              </a:rPr>
              <a:t>« Action des Collectivités Territoriales pour l’Efficacité Énergétique</a:t>
            </a:r>
            <a:r>
              <a:rPr lang="fr-FR" sz="1250" dirty="0">
                <a:latin typeface="Trebuchet MS" panose="020B0603020202020204" pitchFamily="34" charset="0"/>
              </a:rPr>
              <a:t> (ACTEE1) » a été finalisé : 46 diagnostics et audits financés ont été financés pour les communes. 200 000 € d’aides financières ont été versées, dont 60 000 € pour les communes. Lorient Agglomération a été lauréate du 2</a:t>
            </a:r>
            <a:r>
              <a:rPr lang="fr-FR" sz="1250" baseline="30000" dirty="0">
                <a:latin typeface="Trebuchet MS" panose="020B0603020202020204" pitchFamily="34" charset="0"/>
              </a:rPr>
              <a:t>e</a:t>
            </a:r>
            <a:r>
              <a:rPr lang="fr-FR" sz="1250" dirty="0">
                <a:latin typeface="Trebuchet MS" panose="020B0603020202020204" pitchFamily="34" charset="0"/>
              </a:rPr>
              <a:t> programme (ACTEE2) et candidate au 3</a:t>
            </a:r>
            <a:r>
              <a:rPr lang="fr-FR" sz="1250" baseline="30000" dirty="0">
                <a:latin typeface="Trebuchet MS" panose="020B0603020202020204" pitchFamily="34" charset="0"/>
              </a:rPr>
              <a:t>e</a:t>
            </a:r>
            <a:r>
              <a:rPr lang="fr-FR" sz="1250" dirty="0">
                <a:latin typeface="Trebuchet MS" panose="020B0603020202020204" pitchFamily="34" charset="0"/>
              </a:rPr>
              <a:t> programme afin de poursuivre cette démarche.</a:t>
            </a:r>
          </a:p>
          <a:p>
            <a:endParaRPr lang="fr-FR" sz="800" dirty="0">
              <a:latin typeface="Trebuchet MS" panose="020B0603020202020204" pitchFamily="34" charset="0"/>
            </a:endParaRPr>
          </a:p>
          <a:p>
            <a:r>
              <a:rPr lang="fr-FR" sz="1250" dirty="0">
                <a:latin typeface="Trebuchet MS" panose="020B0603020202020204" pitchFamily="34" charset="0"/>
              </a:rPr>
              <a:t>Le </a:t>
            </a:r>
            <a:r>
              <a:rPr lang="fr-FR" sz="1250" b="1" dirty="0">
                <a:solidFill>
                  <a:srgbClr val="7030A0"/>
                </a:solidFill>
                <a:latin typeface="Trebuchet MS" panose="020B0603020202020204" pitchFamily="34" charset="0"/>
              </a:rPr>
              <a:t>groupement d’achat d’électricité et de gaz naturel </a:t>
            </a:r>
            <a:r>
              <a:rPr lang="fr-FR" sz="1250" dirty="0">
                <a:latin typeface="Trebuchet MS" panose="020B0603020202020204" pitchFamily="34" charset="0"/>
              </a:rPr>
              <a:t>compte 45 membres. Dans un contexte particulièrement tendu sur les marchés en 2021, il n’y a pas eu de hausse des factures, l’électricité et le gaz ayant été achetés par anticipation respectivement en 2019 et 2020.</a:t>
            </a:r>
          </a:p>
          <a:p>
            <a:endParaRPr lang="fr-FR" sz="800" dirty="0">
              <a:latin typeface="Trebuchet MS" panose="020B0603020202020204" pitchFamily="34" charset="0"/>
            </a:endParaRPr>
          </a:p>
          <a:p>
            <a:r>
              <a:rPr lang="fr-FR" sz="1250" dirty="0">
                <a:latin typeface="Trebuchet MS" panose="020B0603020202020204" pitchFamily="34" charset="0"/>
              </a:rPr>
              <a:t> Dans le cadre du projet de </a:t>
            </a:r>
            <a:r>
              <a:rPr lang="fr-FR" sz="1250" b="1" dirty="0">
                <a:solidFill>
                  <a:srgbClr val="7030A0"/>
                </a:solidFill>
                <a:latin typeface="Trebuchet MS" panose="020B0603020202020204" pitchFamily="34" charset="0"/>
              </a:rPr>
              <a:t>décarbonation des mobilités et du développement d’un écosystème Hydrogène </a:t>
            </a:r>
            <a:r>
              <a:rPr lang="fr-FR" sz="1250" dirty="0">
                <a:latin typeface="Trebuchet MS" panose="020B0603020202020204" pitchFamily="34" charset="0"/>
              </a:rPr>
              <a:t>à l’échelle du territoire, les études de conceptions des stations de distribution de BIOGNV sur les dépôts de bus de Lorient et Quéven ont été lancées ainsi que pour les stations de distribution d’hydrogène sur le dépôt de bus de Lorient et la rive gauche du Scorff à Lanester pour les bateaux. </a:t>
            </a:r>
          </a:p>
          <a:p>
            <a:endParaRPr lang="fr-FR" sz="800" dirty="0">
              <a:latin typeface="Trebuchet MS" panose="020B0603020202020204" pitchFamily="34" charset="0"/>
            </a:endParaRPr>
          </a:p>
          <a:p>
            <a:r>
              <a:rPr lang="fr-FR" sz="1250" dirty="0">
                <a:latin typeface="Trebuchet MS" panose="020B0603020202020204" pitchFamily="34" charset="0"/>
              </a:rPr>
              <a:t>Le démarrage du second </a:t>
            </a:r>
            <a:r>
              <a:rPr lang="fr-FR" sz="1250" b="1" dirty="0">
                <a:solidFill>
                  <a:srgbClr val="7030A0"/>
                </a:solidFill>
                <a:latin typeface="Trebuchet MS" panose="020B0603020202020204" pitchFamily="34" charset="0"/>
              </a:rPr>
              <a:t>contrat d’objectif territorial (COT) de développement de la chaleur renouvelable </a:t>
            </a:r>
            <a:r>
              <a:rPr lang="fr-FR" sz="1250" dirty="0">
                <a:latin typeface="Trebuchet MS" panose="020B0603020202020204" pitchFamily="34" charset="0"/>
              </a:rPr>
              <a:t>a été lancé en début d’année pour trois années supplémentaires : sa mise en œuvre est à présent confiée à la Société Publique Locale Bois Énergie Renouvelable. Plus de 16 millions d’euros de projets de production de chaleur renouvelable en substitution des énergies conventionnelles dont les énergies fossiles sont fléchés à l’échelle du Pays de Lorient-Quimperlé.</a:t>
            </a: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39132" y="6420707"/>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12</a:t>
            </a:r>
          </a:p>
        </p:txBody>
      </p:sp>
      <p:pic>
        <p:nvPicPr>
          <p:cNvPr id="11" name="Image 10">
            <a:extLst>
              <a:ext uri="{FF2B5EF4-FFF2-40B4-BE49-F238E27FC236}">
                <a16:creationId xmlns:a16="http://schemas.microsoft.com/office/drawing/2014/main" id="{D61CC3F8-0405-4FC3-BA28-11012F71576B}"/>
              </a:ext>
            </a:extLst>
          </p:cNvPr>
          <p:cNvPicPr>
            <a:picLocks noChangeAspect="1"/>
          </p:cNvPicPr>
          <p:nvPr/>
        </p:nvPicPr>
        <p:blipFill>
          <a:blip r:embed="rId4"/>
          <a:stretch>
            <a:fillRect/>
          </a:stretch>
        </p:blipFill>
        <p:spPr>
          <a:xfrm>
            <a:off x="9079219" y="1086640"/>
            <a:ext cx="2968843" cy="1962636"/>
          </a:xfrm>
          <a:prstGeom prst="rect">
            <a:avLst/>
          </a:prstGeom>
        </p:spPr>
      </p:pic>
      <p:pic>
        <p:nvPicPr>
          <p:cNvPr id="12" name="Image 11">
            <a:extLst>
              <a:ext uri="{FF2B5EF4-FFF2-40B4-BE49-F238E27FC236}">
                <a16:creationId xmlns:a16="http://schemas.microsoft.com/office/drawing/2014/main" id="{E21F1F90-F163-40B5-B182-F53A8F808D0E}"/>
              </a:ext>
            </a:extLst>
          </p:cNvPr>
          <p:cNvPicPr>
            <a:picLocks noChangeAspect="1"/>
          </p:cNvPicPr>
          <p:nvPr/>
        </p:nvPicPr>
        <p:blipFill>
          <a:blip r:embed="rId5"/>
          <a:stretch>
            <a:fillRect/>
          </a:stretch>
        </p:blipFill>
        <p:spPr>
          <a:xfrm>
            <a:off x="9077393" y="3211201"/>
            <a:ext cx="2970669" cy="1962636"/>
          </a:xfrm>
          <a:prstGeom prst="rect">
            <a:avLst/>
          </a:prstGeom>
        </p:spPr>
      </p:pic>
    </p:spTree>
    <p:extLst>
      <p:ext uri="{BB962C8B-B14F-4D97-AF65-F5344CB8AC3E}">
        <p14:creationId xmlns:p14="http://schemas.microsoft.com/office/powerpoint/2010/main" val="3229849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102438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Gestion des déchets</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142045" y="958074"/>
            <a:ext cx="7611305"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Objectif</a:t>
            </a:r>
          </a:p>
          <a:p>
            <a:pPr algn="just">
              <a:buNone/>
            </a:pPr>
            <a:r>
              <a:rPr lang="fr-FR" altLang="fr-FR" sz="1250" dirty="0">
                <a:latin typeface="Trebuchet MS" panose="020B0603020202020204" pitchFamily="34" charset="0"/>
                <a:ea typeface="ＭＳ Ｐゴシック" panose="020B0600070205080204" pitchFamily="34" charset="-128"/>
                <a:cs typeface="Trebuchet MS" panose="020B0603020202020204" pitchFamily="34" charset="0"/>
              </a:rPr>
              <a:t>Le schéma général actuel de collecte et de traitement des déchets ménagers ambitionne une valorisation matière maximale. Lorient Agglomération est ainsi lauréate du </a:t>
            </a:r>
            <a:r>
              <a:rPr lang="fr-FR" altLang="fr-FR" sz="1250" b="1" dirty="0">
                <a:solidFill>
                  <a:srgbClr val="7030A0"/>
                </a:solidFill>
                <a:latin typeface="Trebuchet MS" panose="020B0603020202020204" pitchFamily="34" charset="0"/>
                <a:ea typeface="ＭＳ Ｐゴシック" panose="020B0600070205080204" pitchFamily="34" charset="-128"/>
                <a:cs typeface="Trebuchet MS" panose="020B0603020202020204" pitchFamily="34" charset="0"/>
              </a:rPr>
              <a:t>projet « Territoire Econome en Ressources »</a:t>
            </a:r>
            <a:r>
              <a:rPr lang="fr-FR" altLang="fr-FR" sz="1250" dirty="0">
                <a:solidFill>
                  <a:srgbClr val="7030A0"/>
                </a:solidFill>
                <a:latin typeface="Trebuchet MS" panose="020B0603020202020204" pitchFamily="34" charset="0"/>
                <a:ea typeface="ＭＳ Ｐゴシック" panose="020B0600070205080204" pitchFamily="34" charset="-128"/>
                <a:cs typeface="Trebuchet MS" panose="020B0603020202020204" pitchFamily="34" charset="0"/>
              </a:rPr>
              <a:t> </a:t>
            </a:r>
            <a:r>
              <a:rPr lang="fr-FR" altLang="fr-FR" sz="1250" dirty="0">
                <a:latin typeface="Trebuchet MS" panose="020B0603020202020204" pitchFamily="34" charset="0"/>
                <a:ea typeface="ＭＳ Ｐゴシック" panose="020B0600070205080204" pitchFamily="34" charset="-128"/>
                <a:cs typeface="Trebuchet MS" panose="020B0603020202020204" pitchFamily="34" charset="0"/>
              </a:rPr>
              <a:t>depuis 2018.</a:t>
            </a:r>
            <a:endParaRPr lang="fr-FR" altLang="fr-FR" sz="1250" dirty="0">
              <a:solidFill>
                <a:srgbClr val="00B050"/>
              </a:solidFill>
              <a:latin typeface="Trebuchet MS" panose="020B0603020202020204" pitchFamily="34" charset="0"/>
              <a:ea typeface="ＭＳ Ｐゴシック" panose="020B0600070205080204" pitchFamily="34" charset="-128"/>
              <a:cs typeface="Trebuchet MS" panose="020B0603020202020204" pitchFamily="34" charset="0"/>
            </a:endParaRPr>
          </a:p>
          <a:p>
            <a:pPr algn="just" eaLnBrk="1" fontAlgn="auto" hangingPunct="1">
              <a:spcAft>
                <a:spcPts val="0"/>
              </a:spcAft>
              <a:buFont typeface="Arial" charset="0"/>
              <a:buNone/>
              <a:defRPr/>
            </a:pPr>
            <a:endParaRPr lang="fr-FR" altLang="fr-FR" sz="1250"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a:p>
            <a:r>
              <a:rPr lang="fr-FR" sz="1250" dirty="0">
                <a:latin typeface="Trebuchet MS" panose="020B0603020202020204" pitchFamily="34" charset="0"/>
              </a:rPr>
              <a:t>À partir d'avril 2021, Lorient Agglomération a progressivement mis en place la </a:t>
            </a:r>
            <a:r>
              <a:rPr lang="fr-FR" sz="1250" b="1" dirty="0">
                <a:solidFill>
                  <a:srgbClr val="7030A0"/>
                </a:solidFill>
                <a:latin typeface="Trebuchet MS" panose="020B0603020202020204" pitchFamily="34" charset="0"/>
              </a:rPr>
              <a:t>gestion informatisée des accès aux déchèteries</a:t>
            </a:r>
            <a:r>
              <a:rPr lang="fr-FR" sz="1250" dirty="0">
                <a:latin typeface="Trebuchet MS" panose="020B0603020202020204" pitchFamily="34" charset="0"/>
              </a:rPr>
              <a:t>. Les sites ont été équipés de barrières et une campagne de sensibilisation est venue accompagner ce changement d'habitude pour les usagers. Chaque foyer doit dorénavant s'équiper d'un badge physique (puce RFID) ou d'un badge dématérialisé sur un smartphone (option choisie par 30 % des foyers).</a:t>
            </a:r>
          </a:p>
          <a:p>
            <a:pPr>
              <a:buNone/>
            </a:pPr>
            <a:endParaRPr lang="fr-FR" sz="1250" dirty="0">
              <a:latin typeface="Trebuchet MS" panose="020B0603020202020204" pitchFamily="34" charset="0"/>
            </a:endParaRPr>
          </a:p>
          <a:p>
            <a:r>
              <a:rPr lang="fr-FR" sz="1250" dirty="0">
                <a:latin typeface="Trebuchet MS" panose="020B0603020202020204" pitchFamily="34" charset="0"/>
              </a:rPr>
              <a:t> Dans l'objectif de détourner des matériaux réutilisables des déchets, </a:t>
            </a:r>
            <a:r>
              <a:rPr lang="fr-FR" sz="1250" b="1" dirty="0">
                <a:solidFill>
                  <a:srgbClr val="7030A0"/>
                </a:solidFill>
                <a:latin typeface="Trebuchet MS" panose="020B0603020202020204" pitchFamily="34" charset="0"/>
              </a:rPr>
              <a:t>une "matériauthèque" </a:t>
            </a:r>
            <a:r>
              <a:rPr lang="fr-FR" sz="1250" dirty="0">
                <a:latin typeface="Trebuchet MS" panose="020B0603020202020204" pitchFamily="34" charset="0"/>
              </a:rPr>
              <a:t>a été mise en place sur la déchèterie de Caudan en mai 2021. Planches, quincailleries, vieilles menuiseries, mais aussi équipements sanitaires de deuxième main sont à disposition des bricoleurs. </a:t>
            </a:r>
          </a:p>
          <a:p>
            <a:pPr>
              <a:buNone/>
            </a:pPr>
            <a:endParaRPr lang="fr-FR" sz="1250" dirty="0">
              <a:latin typeface="Trebuchet MS" panose="020B0603020202020204" pitchFamily="34" charset="0"/>
            </a:endParaRPr>
          </a:p>
          <a:p>
            <a:r>
              <a:rPr lang="fr-FR" sz="1250" dirty="0">
                <a:latin typeface="Trebuchet MS" panose="020B0603020202020204" pitchFamily="34" charset="0"/>
              </a:rPr>
              <a:t>Un </a:t>
            </a:r>
            <a:r>
              <a:rPr lang="fr-FR" sz="1250" b="1" dirty="0">
                <a:solidFill>
                  <a:srgbClr val="7030A0"/>
                </a:solidFill>
                <a:latin typeface="Trebuchet MS" panose="020B0603020202020204" pitchFamily="34" charset="0"/>
              </a:rPr>
              <a:t>atelier dédié aux partages de savoirs </a:t>
            </a:r>
            <a:r>
              <a:rPr lang="fr-FR" sz="1250" dirty="0">
                <a:latin typeface="Trebuchet MS" panose="020B0603020202020204" pitchFamily="34" charset="0"/>
              </a:rPr>
              <a:t>a été créé pour permettre une consommation plus durable. Débuté durant l'été 2021, le programme s'est poursuivi d'octobre à décembre, avec des ateliers gratuits dans le cadre de la Semaine Européenne de la Réduction des Déchets 2021. </a:t>
            </a:r>
          </a:p>
          <a:p>
            <a:pPr>
              <a:buNone/>
            </a:pPr>
            <a:endParaRPr lang="fr-FR" sz="1250" dirty="0">
              <a:latin typeface="Trebuchet MS" panose="020B0603020202020204" pitchFamily="34" charset="0"/>
            </a:endParaRPr>
          </a:p>
          <a:p>
            <a:r>
              <a:rPr lang="fr-FR" sz="1250" dirty="0">
                <a:latin typeface="Trebuchet MS" panose="020B0603020202020204" pitchFamily="34" charset="0"/>
              </a:rPr>
              <a:t>En juin 2021, une </a:t>
            </a:r>
            <a:r>
              <a:rPr lang="fr-FR" sz="1250" b="1" dirty="0">
                <a:solidFill>
                  <a:srgbClr val="7030A0"/>
                </a:solidFill>
                <a:latin typeface="Trebuchet MS" panose="020B0603020202020204" pitchFamily="34" charset="0"/>
              </a:rPr>
              <a:t>nouvelle filière de tri des plastiques durs, du polystyrène de calage et des films en plastique souple</a:t>
            </a:r>
            <a:r>
              <a:rPr lang="fr-FR" sz="1250" dirty="0">
                <a:latin typeface="Trebuchet MS" panose="020B0603020202020204" pitchFamily="34" charset="0"/>
              </a:rPr>
              <a:t> a été mise en place sur la déchèterie de Caudan. Avec le soutien financier de la Région Bretagne, Lorient Agglomération et d'autres établissements publics alimentent ainsi une filière en cours de déploiement sur le territoire breton. Le flux des plastiques en déchèterie représente 50% du volume et 10% en poids des déchets non recyclables. Un centre de tri géré en insertion permet de séparer les différentes résines.</a:t>
            </a:r>
            <a:endParaRPr lang="fr-FR" altLang="fr-FR" sz="1250" b="1" dirty="0">
              <a:latin typeface="Trebuchet MS" panose="020B0603020202020204"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39132" y="6420707"/>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13</a:t>
            </a:r>
          </a:p>
        </p:txBody>
      </p:sp>
      <p:pic>
        <p:nvPicPr>
          <p:cNvPr id="2" name="Image 1">
            <a:extLst>
              <a:ext uri="{FF2B5EF4-FFF2-40B4-BE49-F238E27FC236}">
                <a16:creationId xmlns:a16="http://schemas.microsoft.com/office/drawing/2014/main" id="{3B9F3019-3FAB-450E-B191-D74C8556476F}"/>
              </a:ext>
            </a:extLst>
          </p:cNvPr>
          <p:cNvPicPr>
            <a:picLocks noChangeAspect="1"/>
          </p:cNvPicPr>
          <p:nvPr/>
        </p:nvPicPr>
        <p:blipFill>
          <a:blip r:embed="rId4"/>
          <a:stretch>
            <a:fillRect/>
          </a:stretch>
        </p:blipFill>
        <p:spPr>
          <a:xfrm>
            <a:off x="8299700" y="1213806"/>
            <a:ext cx="3522662" cy="2330116"/>
          </a:xfrm>
          <a:prstGeom prst="rect">
            <a:avLst/>
          </a:prstGeom>
        </p:spPr>
      </p:pic>
      <p:pic>
        <p:nvPicPr>
          <p:cNvPr id="3" name="Image 2">
            <a:extLst>
              <a:ext uri="{FF2B5EF4-FFF2-40B4-BE49-F238E27FC236}">
                <a16:creationId xmlns:a16="http://schemas.microsoft.com/office/drawing/2014/main" id="{3441890B-4623-49B4-BEF7-729F5679F7F4}"/>
              </a:ext>
            </a:extLst>
          </p:cNvPr>
          <p:cNvPicPr>
            <a:picLocks noChangeAspect="1"/>
          </p:cNvPicPr>
          <p:nvPr/>
        </p:nvPicPr>
        <p:blipFill>
          <a:blip r:embed="rId5"/>
          <a:stretch>
            <a:fillRect/>
          </a:stretch>
        </p:blipFill>
        <p:spPr>
          <a:xfrm>
            <a:off x="8253662" y="3655047"/>
            <a:ext cx="3614737" cy="2409825"/>
          </a:xfrm>
          <a:prstGeom prst="rect">
            <a:avLst/>
          </a:prstGeom>
        </p:spPr>
      </p:pic>
    </p:spTree>
    <p:extLst>
      <p:ext uri="{BB962C8B-B14F-4D97-AF65-F5344CB8AC3E}">
        <p14:creationId xmlns:p14="http://schemas.microsoft.com/office/powerpoint/2010/main" val="2310528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102438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Eau et assainissement</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142045" y="958074"/>
            <a:ext cx="7942775" cy="65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Objectif</a:t>
            </a:r>
          </a:p>
          <a:p>
            <a:pPr algn="just">
              <a:buNone/>
              <a:defRPr/>
            </a:pPr>
            <a:r>
              <a:rPr lang="fr-FR" altLang="fr-FR" sz="1250" dirty="0">
                <a:latin typeface="Trebuchet MS" pitchFamily="34" charset="0"/>
                <a:ea typeface="ＭＳ Ｐゴシック" pitchFamily="34" charset="-128"/>
              </a:rPr>
              <a:t>Lorient Agglomération gère </a:t>
            </a:r>
            <a:r>
              <a:rPr lang="fr-FR" altLang="fr-FR" sz="1250" b="1" dirty="0">
                <a:solidFill>
                  <a:srgbClr val="7030A0"/>
                </a:solidFill>
                <a:latin typeface="Trebuchet MS" pitchFamily="34" charset="0"/>
                <a:ea typeface="ＭＳ Ｐゴシック" pitchFamily="34" charset="-128"/>
              </a:rPr>
              <a:t>les installations d'eau potable et d'assainissement de son territoire, du prélèvement à la source, au traitement des eaux usées en passant par l'exploitation des réseaux. </a:t>
            </a:r>
            <a:r>
              <a:rPr lang="fr-FR" altLang="fr-FR" sz="1250" dirty="0">
                <a:latin typeface="Trebuchet MS" pitchFamily="34" charset="0"/>
                <a:ea typeface="ＭＳ Ｐゴシック" pitchFamily="34" charset="-128"/>
              </a:rPr>
              <a:t>Ces compétences s'exercent avec pour objectifs principaux la qualité de l’eau distribuée aux habitants et la préservation des ressources et du milieu naturel.</a:t>
            </a:r>
          </a:p>
          <a:p>
            <a:pPr algn="just" eaLnBrk="1" fontAlgn="auto" hangingPunct="1">
              <a:spcAft>
                <a:spcPts val="0"/>
              </a:spcAft>
              <a:buFont typeface="Arial" charset="0"/>
              <a:buNone/>
              <a:defRPr/>
            </a:pPr>
            <a:endParaRPr lang="fr-FR" altLang="fr-FR" sz="800"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800" b="1" dirty="0">
              <a:latin typeface="Trebuchet MS" panose="020B0603020202020204" pitchFamily="34" charset="0"/>
              <a:ea typeface="ＭＳ Ｐゴシック" pitchFamily="34" charset="-128"/>
              <a:cs typeface="Trebuchet MS" pitchFamily="34" charset="0"/>
            </a:endParaRPr>
          </a:p>
          <a:p>
            <a:r>
              <a:rPr lang="fr-FR" sz="1250" b="1" dirty="0">
                <a:solidFill>
                  <a:srgbClr val="7030A0"/>
                </a:solidFill>
                <a:latin typeface="Trebuchet MS" panose="020B0603020202020204" pitchFamily="34" charset="0"/>
              </a:rPr>
              <a:t> Études et travaux sur les ouvrages en eau potable</a:t>
            </a:r>
            <a:r>
              <a:rPr lang="fr-FR" sz="1250" dirty="0">
                <a:latin typeface="Trebuchet MS" panose="020B0603020202020204" pitchFamily="34" charset="0"/>
              </a:rPr>
              <a:t>, notamment la poursuite des travaux de création d’une nouvelle usine de production d’eau à Groix et le renouvellement de canalisation d’eau potable à Quéven, Caudan et Hennebont</a:t>
            </a:r>
          </a:p>
          <a:p>
            <a:endParaRPr lang="fr-FR" sz="800" dirty="0">
              <a:latin typeface="Trebuchet MS" panose="020B0603020202020204" pitchFamily="34" charset="0"/>
            </a:endParaRPr>
          </a:p>
          <a:p>
            <a:r>
              <a:rPr lang="fr-FR" sz="1250" dirty="0">
                <a:latin typeface="Trebuchet MS" panose="020B0603020202020204" pitchFamily="34" charset="0"/>
              </a:rPr>
              <a:t> </a:t>
            </a:r>
            <a:r>
              <a:rPr lang="fr-FR" sz="1250" b="1" dirty="0">
                <a:solidFill>
                  <a:srgbClr val="7030A0"/>
                </a:solidFill>
                <a:latin typeface="Trebuchet MS" panose="020B0603020202020204" pitchFamily="34" charset="0"/>
              </a:rPr>
              <a:t>Études et travaux sur ouvrages d'assainissement, </a:t>
            </a:r>
            <a:r>
              <a:rPr lang="fr-FR" sz="1250" dirty="0">
                <a:latin typeface="Trebuchet MS" panose="020B0603020202020204" pitchFamily="34" charset="0"/>
              </a:rPr>
              <a:t>notamment la réhabilitation du silo à boues de la station d'épuration de Caudan ainsi que le renouvellement de réseau à Caudan et de canalisation de refoulement à Ploemeur.</a:t>
            </a:r>
          </a:p>
          <a:p>
            <a:pPr marL="285750" indent="-285750">
              <a:buFontTx/>
              <a:buChar char="-"/>
            </a:pPr>
            <a:endParaRPr lang="fr-FR" sz="800" dirty="0">
              <a:latin typeface="Trebuchet MS" panose="020B0603020202020204" pitchFamily="34" charset="0"/>
            </a:endParaRPr>
          </a:p>
          <a:p>
            <a:pPr>
              <a:buNone/>
            </a:pPr>
            <a:r>
              <a:rPr lang="fr-FR" sz="1250" dirty="0">
                <a:latin typeface="Trebuchet MS" panose="020B0603020202020204" pitchFamily="34" charset="0"/>
              </a:rPr>
              <a:t>• </a:t>
            </a:r>
            <a:r>
              <a:rPr lang="fr-FR" sz="1250" b="1" dirty="0">
                <a:solidFill>
                  <a:srgbClr val="7030A0"/>
                </a:solidFill>
                <a:latin typeface="Trebuchet MS" panose="020B0603020202020204" pitchFamily="34" charset="0"/>
              </a:rPr>
              <a:t>Études et travaux sur ouvrages eaux pluviales urbaines : </a:t>
            </a:r>
            <a:r>
              <a:rPr lang="fr-FR" sz="1250" dirty="0">
                <a:latin typeface="Trebuchet MS" panose="020B0603020202020204" pitchFamily="34" charset="0"/>
              </a:rPr>
              <a:t>l'année 2021 a été consacrée en grande partie à l'amélioration du plan de récolement des réseaux, permettant ainsi d’avoir une meilleure connaissance du patrimoine transféré.</a:t>
            </a:r>
          </a:p>
          <a:p>
            <a:pPr>
              <a:buNone/>
            </a:pPr>
            <a:r>
              <a:rPr lang="fr-FR" sz="1250" dirty="0">
                <a:latin typeface="Trebuchet MS" panose="020B0603020202020204" pitchFamily="34" charset="0"/>
              </a:rPr>
              <a:t> </a:t>
            </a:r>
          </a:p>
          <a:p>
            <a:pPr>
              <a:buNone/>
            </a:pPr>
            <a:r>
              <a:rPr lang="fr-FR" sz="1250" dirty="0">
                <a:latin typeface="Trebuchet MS" panose="020B0603020202020204" pitchFamily="34" charset="0"/>
              </a:rPr>
              <a:t>• </a:t>
            </a:r>
            <a:r>
              <a:rPr lang="fr-FR" sz="1250" b="1" dirty="0">
                <a:solidFill>
                  <a:srgbClr val="7030A0"/>
                </a:solidFill>
                <a:latin typeface="Trebuchet MS" panose="020B0603020202020204" pitchFamily="34" charset="0"/>
              </a:rPr>
              <a:t>Engagement d'une réflexion sur les modes de gestion des services d'eau et d'assainissement </a:t>
            </a:r>
            <a:r>
              <a:rPr lang="fr-FR" sz="1250" dirty="0">
                <a:latin typeface="Trebuchet MS" panose="020B0603020202020204" pitchFamily="34" charset="0"/>
              </a:rPr>
              <a:t>dont les contrats en cours arrivaient à échéance fin décembre 2021. Ces contrats ont été prolongés d'une année afin de prendre le temps de la décision : sont concernés les services d'assainissement de Lorient, Larmor-Plage et Ploemeur ainsi que les services d’eau potable de Larmor-Plage et du secteur ouest (</a:t>
            </a:r>
            <a:r>
              <a:rPr lang="fr-FR" sz="1250" dirty="0" err="1">
                <a:latin typeface="Trebuchet MS" panose="020B0603020202020204" pitchFamily="34" charset="0"/>
              </a:rPr>
              <a:t>Calan</a:t>
            </a:r>
            <a:r>
              <a:rPr lang="fr-FR" sz="1250" dirty="0">
                <a:latin typeface="Trebuchet MS" panose="020B0603020202020204" pitchFamily="34" charset="0"/>
              </a:rPr>
              <a:t>, Cléguer, Gestel, Guidel, Ploemeur, Pont-Scorff, Quéven).</a:t>
            </a:r>
          </a:p>
          <a:p>
            <a:pPr>
              <a:buNone/>
            </a:pPr>
            <a:endParaRPr lang="fr-FR" sz="800" dirty="0">
              <a:latin typeface="Trebuchet MS" panose="020B0603020202020204" pitchFamily="34" charset="0"/>
            </a:endParaRPr>
          </a:p>
          <a:p>
            <a:r>
              <a:rPr lang="fr-FR" sz="1250" b="1" dirty="0">
                <a:solidFill>
                  <a:srgbClr val="7030A0"/>
                </a:solidFill>
                <a:latin typeface="Trebuchet MS" panose="020B0603020202020204" pitchFamily="34" charset="0"/>
              </a:rPr>
              <a:t> Lancement d'un marché de prestation de service sur le service eau potable du secteur Est</a:t>
            </a:r>
            <a:r>
              <a:rPr lang="fr-FR" sz="1250" dirty="0">
                <a:latin typeface="Trebuchet MS" panose="020B0603020202020204" pitchFamily="34" charset="0"/>
              </a:rPr>
              <a:t> (Caudan, Gâvres, Hennebont, Inzinzac-Lochrist, Locmiquélic et Riantec) et </a:t>
            </a:r>
            <a:r>
              <a:rPr lang="fr-FR" sz="1250" b="1" dirty="0">
                <a:solidFill>
                  <a:srgbClr val="7030A0"/>
                </a:solidFill>
                <a:latin typeface="Trebuchet MS" panose="020B0603020202020204" pitchFamily="34" charset="0"/>
              </a:rPr>
              <a:t>préparation de la reprise en régie du service d'assainissement de la commune d'Inguiniel</a:t>
            </a:r>
            <a:r>
              <a:rPr lang="fr-FR" sz="1250" dirty="0">
                <a:latin typeface="Trebuchet MS" panose="020B0603020202020204" pitchFamily="34" charset="0"/>
              </a:rPr>
              <a:t> pour une prise d'effet au 1</a:t>
            </a:r>
            <a:r>
              <a:rPr lang="fr-FR" sz="1250" baseline="30000" dirty="0">
                <a:latin typeface="Trebuchet MS" panose="020B0603020202020204" pitchFamily="34" charset="0"/>
              </a:rPr>
              <a:t>er</a:t>
            </a:r>
            <a:r>
              <a:rPr lang="fr-FR" sz="1250" dirty="0">
                <a:latin typeface="Trebuchet MS" panose="020B0603020202020204" pitchFamily="34" charset="0"/>
              </a:rPr>
              <a:t> janvier 2022.</a:t>
            </a:r>
            <a:endParaRPr lang="fr-FR" altLang="fr-FR" sz="1250" b="1"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39132" y="6420707"/>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14</a:t>
            </a:r>
          </a:p>
        </p:txBody>
      </p:sp>
      <p:pic>
        <p:nvPicPr>
          <p:cNvPr id="11" name="Image 10">
            <a:extLst>
              <a:ext uri="{FF2B5EF4-FFF2-40B4-BE49-F238E27FC236}">
                <a16:creationId xmlns:a16="http://schemas.microsoft.com/office/drawing/2014/main" id="{08A16957-1FB6-4DD5-B66E-E7E10EF0D94B}"/>
              </a:ext>
            </a:extLst>
          </p:cNvPr>
          <p:cNvPicPr>
            <a:picLocks noChangeAspect="1"/>
          </p:cNvPicPr>
          <p:nvPr/>
        </p:nvPicPr>
        <p:blipFill>
          <a:blip r:embed="rId4"/>
          <a:stretch>
            <a:fillRect/>
          </a:stretch>
        </p:blipFill>
        <p:spPr>
          <a:xfrm>
            <a:off x="8084820" y="1266551"/>
            <a:ext cx="3779777" cy="2495824"/>
          </a:xfrm>
          <a:prstGeom prst="rect">
            <a:avLst/>
          </a:prstGeom>
        </p:spPr>
      </p:pic>
      <p:pic>
        <p:nvPicPr>
          <p:cNvPr id="12" name="Image 11">
            <a:extLst>
              <a:ext uri="{FF2B5EF4-FFF2-40B4-BE49-F238E27FC236}">
                <a16:creationId xmlns:a16="http://schemas.microsoft.com/office/drawing/2014/main" id="{CBB99E93-22B0-4CA2-A1A8-3A4D4E4ACE14}"/>
              </a:ext>
            </a:extLst>
          </p:cNvPr>
          <p:cNvPicPr>
            <a:picLocks noChangeAspect="1"/>
          </p:cNvPicPr>
          <p:nvPr/>
        </p:nvPicPr>
        <p:blipFill>
          <a:blip r:embed="rId5"/>
          <a:stretch>
            <a:fillRect/>
          </a:stretch>
        </p:blipFill>
        <p:spPr>
          <a:xfrm>
            <a:off x="8084820" y="3873500"/>
            <a:ext cx="3737542" cy="2487214"/>
          </a:xfrm>
          <a:prstGeom prst="rect">
            <a:avLst/>
          </a:prstGeom>
        </p:spPr>
      </p:pic>
    </p:spTree>
    <p:extLst>
      <p:ext uri="{BB962C8B-B14F-4D97-AF65-F5344CB8AC3E}">
        <p14:creationId xmlns:p14="http://schemas.microsoft.com/office/powerpoint/2010/main" val="2908649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102438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Environnement et développement durable</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142045" y="958074"/>
            <a:ext cx="7942775" cy="65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Objectif</a:t>
            </a:r>
          </a:p>
          <a:p>
            <a:pPr algn="just">
              <a:buNone/>
            </a:pPr>
            <a:r>
              <a:rPr lang="fr-FR" altLang="fr-FR" sz="1250" dirty="0">
                <a:latin typeface="Trebuchet MS" panose="020B0603020202020204" pitchFamily="34" charset="0"/>
                <a:ea typeface="ＭＳ Ｐゴシック" panose="020B0600070205080204" pitchFamily="34" charset="-128"/>
              </a:rPr>
              <a:t>Lorient Agglomération développe une stratégie de </a:t>
            </a:r>
            <a:r>
              <a:rPr lang="fr-FR" altLang="fr-FR" sz="1250" b="1" dirty="0">
                <a:solidFill>
                  <a:srgbClr val="7030A0"/>
                </a:solidFill>
                <a:latin typeface="Trebuchet MS" panose="020B0603020202020204" pitchFamily="34" charset="0"/>
                <a:ea typeface="ＭＳ Ｐゴシック" panose="020B0600070205080204" pitchFamily="34" charset="-128"/>
              </a:rPr>
              <a:t>préservation de l’environnement,</a:t>
            </a:r>
            <a:r>
              <a:rPr lang="fr-FR" altLang="fr-FR" sz="1250" dirty="0">
                <a:solidFill>
                  <a:srgbClr val="7030A0"/>
                </a:solidFill>
                <a:latin typeface="Trebuchet MS" panose="020B0603020202020204" pitchFamily="34" charset="0"/>
                <a:ea typeface="ＭＳ Ｐゴシック" panose="020B0600070205080204" pitchFamily="34" charset="-128"/>
              </a:rPr>
              <a:t> </a:t>
            </a:r>
            <a:r>
              <a:rPr lang="fr-FR" altLang="fr-FR" sz="1250" dirty="0">
                <a:latin typeface="Trebuchet MS" panose="020B0603020202020204" pitchFamily="34" charset="0"/>
                <a:ea typeface="ＭＳ Ｐゴシック" panose="020B0600070205080204" pitchFamily="34" charset="-128"/>
              </a:rPr>
              <a:t>au service de la qualité de vie de ses habitants.</a:t>
            </a:r>
          </a:p>
          <a:p>
            <a:pPr algn="just" eaLnBrk="1" fontAlgn="auto" hangingPunct="1">
              <a:spcAft>
                <a:spcPts val="0"/>
              </a:spcAft>
              <a:buFont typeface="Arial" charset="0"/>
              <a:buNone/>
              <a:defRPr/>
            </a:pPr>
            <a:endParaRPr lang="fr-FR" altLang="fr-FR" sz="1250"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a:p>
            <a:r>
              <a:rPr lang="fr-FR" sz="1250" dirty="0">
                <a:latin typeface="Trebuchet MS" panose="020B0603020202020204" pitchFamily="34" charset="0"/>
              </a:rPr>
              <a:t>Dans le cadre de l’élaboration de l’Atlas de la biodiversité intercommunal, Lorient Agglomération a conduit l’opération </a:t>
            </a:r>
            <a:r>
              <a:rPr lang="fr-FR" sz="1250" b="1" dirty="0">
                <a:solidFill>
                  <a:srgbClr val="7030A0"/>
                </a:solidFill>
                <a:latin typeface="Trebuchet MS" panose="020B0603020202020204" pitchFamily="34" charset="0"/>
              </a:rPr>
              <a:t>"Défi familles pour la biodiversité"</a:t>
            </a:r>
            <a:r>
              <a:rPr lang="fr-FR" sz="1250" dirty="0">
                <a:latin typeface="Trebuchet MS" panose="020B0603020202020204" pitchFamily="34" charset="0"/>
              </a:rPr>
              <a:t>. De janvier à novembre 2021, 29 familles ont ainsi été accompagnées dans une démarche de préservation de la biodiversité dans leur quotidien et à l’échelle de leur lieu de vie.</a:t>
            </a:r>
          </a:p>
          <a:p>
            <a:endParaRPr lang="fr-FR" sz="1250" dirty="0">
              <a:latin typeface="Trebuchet MS" panose="020B0603020202020204" pitchFamily="34" charset="0"/>
            </a:endParaRPr>
          </a:p>
          <a:p>
            <a:r>
              <a:rPr lang="fr-FR" sz="1250" dirty="0">
                <a:latin typeface="Trebuchet MS" panose="020B0603020202020204" pitchFamily="34" charset="0"/>
              </a:rPr>
              <a:t>En décembre 2021, le </a:t>
            </a:r>
            <a:r>
              <a:rPr lang="fr-FR" sz="1250" b="1" dirty="0">
                <a:solidFill>
                  <a:srgbClr val="7030A0"/>
                </a:solidFill>
                <a:latin typeface="Trebuchet MS" panose="020B0603020202020204" pitchFamily="34" charset="0"/>
              </a:rPr>
              <a:t>nouveau Tableau de bord Santé-Environnement </a:t>
            </a:r>
            <a:r>
              <a:rPr lang="fr-FR" sz="1250" dirty="0">
                <a:latin typeface="Trebuchet MS" panose="020B0603020202020204" pitchFamily="34" charset="0"/>
              </a:rPr>
              <a:t>a été labélisé "Action Santé-Environnement de Bretagne », dans le cadre du Plan Régional Santé Environnement. Il constitue le diagnostic du futur plan d’actions Santé-Environnement.</a:t>
            </a:r>
          </a:p>
          <a:p>
            <a:endParaRPr lang="fr-FR" sz="1250" dirty="0">
              <a:latin typeface="Trebuchet MS" panose="020B0603020202020204" pitchFamily="34" charset="0"/>
            </a:endParaRPr>
          </a:p>
          <a:p>
            <a:r>
              <a:rPr lang="fr-FR" sz="1250" dirty="0">
                <a:latin typeface="Trebuchet MS" panose="020B0603020202020204" pitchFamily="34" charset="0"/>
              </a:rPr>
              <a:t> Élaboration d'un </a:t>
            </a:r>
            <a:r>
              <a:rPr lang="fr-FR" sz="1250" b="1" dirty="0">
                <a:solidFill>
                  <a:srgbClr val="7030A0"/>
                </a:solidFill>
                <a:latin typeface="Trebuchet MS" panose="020B0603020202020204" pitchFamily="34" charset="0"/>
              </a:rPr>
              <a:t>Atlas de la biodiversité intercommunal </a:t>
            </a:r>
            <a:r>
              <a:rPr lang="fr-FR" sz="1250" dirty="0">
                <a:latin typeface="Trebuchet MS" panose="020B0603020202020204" pitchFamily="34" charset="0"/>
              </a:rPr>
              <a:t>et lancement d'un plan stratégique en faveur de la biodiversité : cet outil de sensibilisation, apporte une culture commune sur le thème de la biodiversité aux acteurs du territoire, donne des éléments de connaissance, de sensibilisation du public et permet d'enrichir le volet connaissance du futur plan stratégique biodiversité territorial.</a:t>
            </a:r>
          </a:p>
          <a:p>
            <a:endParaRPr lang="fr-FR" sz="1250" dirty="0">
              <a:latin typeface="Trebuchet MS" panose="020B0603020202020204" pitchFamily="34" charset="0"/>
            </a:endParaRPr>
          </a:p>
          <a:p>
            <a:r>
              <a:rPr lang="fr-FR" sz="1250" dirty="0">
                <a:latin typeface="Trebuchet MS" panose="020B0603020202020204" pitchFamily="34" charset="0"/>
              </a:rPr>
              <a:t>Un protocole d'accord sur le </a:t>
            </a:r>
            <a:r>
              <a:rPr lang="fr-FR" sz="1250" b="1" dirty="0">
                <a:solidFill>
                  <a:srgbClr val="7030A0"/>
                </a:solidFill>
                <a:latin typeface="Trebuchet MS" panose="020B0603020202020204" pitchFamily="34" charset="0"/>
              </a:rPr>
              <a:t>bassin versant de la </a:t>
            </a:r>
            <a:r>
              <a:rPr lang="fr-FR" sz="1250" b="1" dirty="0" err="1">
                <a:solidFill>
                  <a:srgbClr val="7030A0"/>
                </a:solidFill>
                <a:latin typeface="Trebuchet MS" panose="020B0603020202020204" pitchFamily="34" charset="0"/>
              </a:rPr>
              <a:t>Saudraye</a:t>
            </a:r>
            <a:r>
              <a:rPr lang="fr-FR" sz="1250" b="1" dirty="0">
                <a:solidFill>
                  <a:srgbClr val="7030A0"/>
                </a:solidFill>
                <a:latin typeface="Trebuchet MS" panose="020B0603020202020204" pitchFamily="34" charset="0"/>
              </a:rPr>
              <a:t> à Guidel </a:t>
            </a:r>
            <a:r>
              <a:rPr lang="fr-FR" sz="1250" dirty="0">
                <a:latin typeface="Trebuchet MS" panose="020B0603020202020204" pitchFamily="34" charset="0"/>
              </a:rPr>
              <a:t>a été signé. Il précise les modalités de coordination et de mise en œuvre du projet de restauration de la continuité écologique, en lien avec l’ensemble des propriétaires et acteurs du site. Lorient Agglomération est désigné coordinateur du projet et lancera en 2022 des études complémentaires relatives à la mise en œuvre concrète des travaux sur l'ouvrage de sortie en mer du Marais du </a:t>
            </a:r>
            <a:r>
              <a:rPr lang="fr-FR" sz="1250" dirty="0" err="1">
                <a:latin typeface="Trebuchet MS" panose="020B0603020202020204" pitchFamily="34" charset="0"/>
              </a:rPr>
              <a:t>Loc’h</a:t>
            </a:r>
            <a:r>
              <a:rPr lang="fr-FR" sz="1250" dirty="0">
                <a:latin typeface="Trebuchet MS" panose="020B0603020202020204" pitchFamily="34" charset="0"/>
              </a:rPr>
              <a:t>, à l’exutoire du bassin-versant de la </a:t>
            </a:r>
            <a:r>
              <a:rPr lang="fr-FR" sz="1250" dirty="0" err="1">
                <a:latin typeface="Trebuchet MS" panose="020B0603020202020204" pitchFamily="34" charset="0"/>
              </a:rPr>
              <a:t>Saudraye</a:t>
            </a:r>
            <a:r>
              <a:rPr lang="fr-FR" sz="1250" dirty="0">
                <a:latin typeface="Trebuchet MS" panose="020B0603020202020204" pitchFamily="34" charset="0"/>
              </a:rPr>
              <a:t>.</a:t>
            </a:r>
            <a:endParaRPr lang="fr-FR" altLang="fr-FR" sz="1250" b="1" dirty="0">
              <a:latin typeface="Trebuchet MS" panose="020B0603020202020204"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39132" y="6420707"/>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15</a:t>
            </a:r>
          </a:p>
        </p:txBody>
      </p:sp>
      <p:pic>
        <p:nvPicPr>
          <p:cNvPr id="2" name="Image 1">
            <a:extLst>
              <a:ext uri="{FF2B5EF4-FFF2-40B4-BE49-F238E27FC236}">
                <a16:creationId xmlns:a16="http://schemas.microsoft.com/office/drawing/2014/main" id="{4CCE589C-F3C9-496A-89A3-96E8A39ED55D}"/>
              </a:ext>
            </a:extLst>
          </p:cNvPr>
          <p:cNvPicPr>
            <a:picLocks noChangeAspect="1"/>
          </p:cNvPicPr>
          <p:nvPr/>
        </p:nvPicPr>
        <p:blipFill>
          <a:blip r:embed="rId4"/>
          <a:stretch>
            <a:fillRect/>
          </a:stretch>
        </p:blipFill>
        <p:spPr>
          <a:xfrm>
            <a:off x="8158742" y="1212462"/>
            <a:ext cx="3544558" cy="2347417"/>
          </a:xfrm>
          <a:prstGeom prst="rect">
            <a:avLst/>
          </a:prstGeom>
        </p:spPr>
      </p:pic>
      <p:pic>
        <p:nvPicPr>
          <p:cNvPr id="3" name="Image 2">
            <a:extLst>
              <a:ext uri="{FF2B5EF4-FFF2-40B4-BE49-F238E27FC236}">
                <a16:creationId xmlns:a16="http://schemas.microsoft.com/office/drawing/2014/main" id="{DA6BD1DD-E5E2-42BB-9E20-50C01AE32CCD}"/>
              </a:ext>
            </a:extLst>
          </p:cNvPr>
          <p:cNvPicPr>
            <a:picLocks noChangeAspect="1"/>
          </p:cNvPicPr>
          <p:nvPr/>
        </p:nvPicPr>
        <p:blipFill>
          <a:blip r:embed="rId5"/>
          <a:stretch>
            <a:fillRect/>
          </a:stretch>
        </p:blipFill>
        <p:spPr>
          <a:xfrm>
            <a:off x="8158742" y="3683499"/>
            <a:ext cx="3544557" cy="2341711"/>
          </a:xfrm>
          <a:prstGeom prst="rect">
            <a:avLst/>
          </a:prstGeom>
        </p:spPr>
      </p:pic>
    </p:spTree>
    <p:extLst>
      <p:ext uri="{BB962C8B-B14F-4D97-AF65-F5344CB8AC3E}">
        <p14:creationId xmlns:p14="http://schemas.microsoft.com/office/powerpoint/2010/main" val="4242929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102438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Promotion du territoire</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142045" y="958074"/>
            <a:ext cx="7942775" cy="65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Objectif</a:t>
            </a:r>
          </a:p>
          <a:p>
            <a:pPr algn="just">
              <a:buNone/>
              <a:defRPr/>
            </a:pPr>
            <a:r>
              <a:rPr lang="fr-FR" sz="1250" dirty="0">
                <a:latin typeface="Trebuchet MS" panose="020B0603020202020204" pitchFamily="34" charset="0"/>
              </a:rPr>
              <a:t>Lorient Agglomération met en place les actions visant à </a:t>
            </a:r>
            <a:r>
              <a:rPr lang="fr-FR" sz="1250" b="1" dirty="0">
                <a:solidFill>
                  <a:srgbClr val="7030A0"/>
                </a:solidFill>
                <a:latin typeface="Trebuchet MS" panose="020B0603020202020204" pitchFamily="34" charset="0"/>
              </a:rPr>
              <a:t>promouvoir le territoire</a:t>
            </a:r>
            <a:r>
              <a:rPr lang="fr-FR" sz="1250" dirty="0">
                <a:latin typeface="Trebuchet MS" panose="020B0603020202020204" pitchFamily="34" charset="0"/>
              </a:rPr>
              <a:t>, renforcer sa visibilité dans et en dehors des frontières communautaires et à </a:t>
            </a:r>
            <a:r>
              <a:rPr lang="fr-FR" sz="1250" b="1" dirty="0">
                <a:solidFill>
                  <a:srgbClr val="7030A0"/>
                </a:solidFill>
                <a:latin typeface="Trebuchet MS" panose="020B0603020202020204" pitchFamily="34" charset="0"/>
              </a:rPr>
              <a:t>faire connaître son rôle</a:t>
            </a:r>
            <a:r>
              <a:rPr lang="fr-FR" sz="1250" dirty="0">
                <a:latin typeface="Trebuchet MS" panose="020B0603020202020204" pitchFamily="34" charset="0"/>
              </a:rPr>
              <a:t>, ses réalisations, ses projets.</a:t>
            </a:r>
          </a:p>
          <a:p>
            <a:pPr algn="just">
              <a:buNone/>
              <a:defRPr/>
            </a:pPr>
            <a:endParaRPr lang="fr-FR" altLang="fr-FR" sz="1250"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a:p>
            <a:r>
              <a:rPr lang="fr-FR" sz="1250" dirty="0">
                <a:latin typeface="Trebuchet MS" panose="020B0603020202020204" pitchFamily="34" charset="0"/>
              </a:rPr>
              <a:t> Malgré le contexte particulier de 2021 et les restrictions liées aux mesures sanitaires, de </a:t>
            </a:r>
            <a:r>
              <a:rPr lang="fr-FR" sz="1250" b="1" dirty="0">
                <a:solidFill>
                  <a:srgbClr val="7030A0"/>
                </a:solidFill>
                <a:latin typeface="Trebuchet MS" panose="020B0603020202020204" pitchFamily="34" charset="0"/>
              </a:rPr>
              <a:t>grands évènements </a:t>
            </a:r>
            <a:r>
              <a:rPr lang="fr-FR" sz="1250" dirty="0">
                <a:latin typeface="Trebuchet MS" panose="020B0603020202020204" pitchFamily="34" charset="0"/>
              </a:rPr>
              <a:t>ont pu être programmés comme le départ de la Solitaire du Figaro depuis Lorient La Base la dernière semaine d'août. </a:t>
            </a:r>
          </a:p>
          <a:p>
            <a:endParaRPr lang="fr-FR" sz="1250" dirty="0">
              <a:latin typeface="Trebuchet MS" panose="020B0603020202020204" pitchFamily="34" charset="0"/>
            </a:endParaRPr>
          </a:p>
          <a:p>
            <a:r>
              <a:rPr lang="fr-FR" sz="1250" dirty="0">
                <a:latin typeface="Trebuchet MS" panose="020B0603020202020204" pitchFamily="34" charset="0"/>
              </a:rPr>
              <a:t> La ligne éditoriale du </a:t>
            </a:r>
            <a:r>
              <a:rPr lang="fr-FR" sz="1250" b="1" dirty="0">
                <a:solidFill>
                  <a:srgbClr val="7030A0"/>
                </a:solidFill>
                <a:latin typeface="Trebuchet MS" panose="020B0603020202020204" pitchFamily="34" charset="0"/>
              </a:rPr>
              <a:t>magazine communautaire « Les Nouvelles » </a:t>
            </a:r>
            <a:r>
              <a:rPr lang="fr-FR" sz="1250" dirty="0">
                <a:latin typeface="Trebuchet MS" panose="020B0603020202020204" pitchFamily="34" charset="0"/>
              </a:rPr>
              <a:t>a été entièrement repensée en 2021. Son contenu, plus proche de la vie des habitants, est animée dans une maquette plus moderne, élégante et audacieuse. Imaginé comme un City magazine, de nouvelles rubriques mettent l’accent sur les nombreux services, chantiers et actions que Lorient Agglomération met en œuvre dans le quotidien de ses habitants, avec une grande place accordée aux initiatives des forces vives du territoire. </a:t>
            </a:r>
          </a:p>
          <a:p>
            <a:endParaRPr lang="fr-FR" sz="1250" dirty="0">
              <a:latin typeface="Trebuchet MS" panose="020B0603020202020204" pitchFamily="34" charset="0"/>
            </a:endParaRPr>
          </a:p>
          <a:p>
            <a:r>
              <a:rPr lang="fr-FR" sz="1250" dirty="0">
                <a:latin typeface="Trebuchet MS" panose="020B0603020202020204" pitchFamily="34" charset="0"/>
              </a:rPr>
              <a:t>Une </a:t>
            </a:r>
            <a:r>
              <a:rPr lang="fr-FR" sz="1250" b="1" dirty="0">
                <a:solidFill>
                  <a:srgbClr val="7030A0"/>
                </a:solidFill>
                <a:latin typeface="Trebuchet MS" panose="020B0603020202020204" pitchFamily="34" charset="0"/>
              </a:rPr>
              <a:t>campagne de communication </a:t>
            </a:r>
            <a:r>
              <a:rPr lang="fr-FR" sz="1250" dirty="0">
                <a:latin typeface="Trebuchet MS" panose="020B0603020202020204" pitchFamily="34" charset="0"/>
              </a:rPr>
              <a:t>a été déployée sur tout le grand Ouest à l’été 2021 pour promouvoir Lorient Agglomération comme </a:t>
            </a:r>
            <a:r>
              <a:rPr lang="fr-FR" sz="1250" b="1" dirty="0">
                <a:solidFill>
                  <a:srgbClr val="7030A0"/>
                </a:solidFill>
                <a:latin typeface="Trebuchet MS" panose="020B0603020202020204" pitchFamily="34" charset="0"/>
              </a:rPr>
              <a:t>« destination randonnée »</a:t>
            </a:r>
            <a:r>
              <a:rPr lang="fr-FR" sz="1250" dirty="0">
                <a:latin typeface="Trebuchet MS" panose="020B0603020202020204" pitchFamily="34" charset="0"/>
              </a:rPr>
              <a:t>, notamment auprès des habitants des métropoles de Nantes, Rennes et Brest. Construite sous la forme d’un plan séquence, cette campagne valorise la pratique de la randonnée, ainsi que l’offre de loisirs kayak, paddle mais aussi équitation. Affichage, réseaux sociaux, presse spécialisée : la diversité des moyens de communication mobilisés pour cette campagne a suscité de très bons retours et conforte la place de Lorient Agglomération pour la qualité et la diversité de son offre randonnée.</a:t>
            </a:r>
            <a:endParaRPr lang="fr-FR" altLang="fr-FR" sz="1250" b="1" dirty="0">
              <a:latin typeface="Trebuchet MS" panose="020B0603020202020204"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39132" y="6420707"/>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16</a:t>
            </a:r>
          </a:p>
        </p:txBody>
      </p:sp>
      <p:pic>
        <p:nvPicPr>
          <p:cNvPr id="11" name="Image 10">
            <a:extLst>
              <a:ext uri="{FF2B5EF4-FFF2-40B4-BE49-F238E27FC236}">
                <a16:creationId xmlns:a16="http://schemas.microsoft.com/office/drawing/2014/main" id="{CDE586E3-7E57-43D9-8197-A8DEA3D3B1BA}"/>
              </a:ext>
            </a:extLst>
          </p:cNvPr>
          <p:cNvPicPr>
            <a:picLocks noChangeAspect="1"/>
          </p:cNvPicPr>
          <p:nvPr/>
        </p:nvPicPr>
        <p:blipFill>
          <a:blip r:embed="rId4"/>
          <a:stretch>
            <a:fillRect/>
          </a:stretch>
        </p:blipFill>
        <p:spPr>
          <a:xfrm>
            <a:off x="8169215" y="3701728"/>
            <a:ext cx="3770642" cy="2509240"/>
          </a:xfrm>
          <a:prstGeom prst="rect">
            <a:avLst/>
          </a:prstGeom>
        </p:spPr>
      </p:pic>
      <p:pic>
        <p:nvPicPr>
          <p:cNvPr id="12" name="Image 11">
            <a:extLst>
              <a:ext uri="{FF2B5EF4-FFF2-40B4-BE49-F238E27FC236}">
                <a16:creationId xmlns:a16="http://schemas.microsoft.com/office/drawing/2014/main" id="{002A6762-E16F-436D-80F3-3BD2152DEF8B}"/>
              </a:ext>
            </a:extLst>
          </p:cNvPr>
          <p:cNvPicPr>
            <a:picLocks noChangeAspect="1"/>
          </p:cNvPicPr>
          <p:nvPr/>
        </p:nvPicPr>
        <p:blipFill>
          <a:blip r:embed="rId5"/>
          <a:stretch>
            <a:fillRect/>
          </a:stretch>
        </p:blipFill>
        <p:spPr>
          <a:xfrm>
            <a:off x="8160493" y="1111526"/>
            <a:ext cx="3766128" cy="2509240"/>
          </a:xfrm>
          <a:prstGeom prst="rect">
            <a:avLst/>
          </a:prstGeom>
        </p:spPr>
      </p:pic>
    </p:spTree>
    <p:extLst>
      <p:ext uri="{BB962C8B-B14F-4D97-AF65-F5344CB8AC3E}">
        <p14:creationId xmlns:p14="http://schemas.microsoft.com/office/powerpoint/2010/main" val="159761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D241F03-0950-4E4C-BB2C-020F95EE83C3}"/>
              </a:ext>
            </a:extLst>
          </p:cNvPr>
          <p:cNvPicPr>
            <a:picLocks noChangeAspect="1"/>
          </p:cNvPicPr>
          <p:nvPr/>
        </p:nvPicPr>
        <p:blipFill>
          <a:blip r:embed="rId2"/>
          <a:stretch>
            <a:fillRect/>
          </a:stretch>
        </p:blipFill>
        <p:spPr>
          <a:xfrm>
            <a:off x="76200" y="9525"/>
            <a:ext cx="12115800" cy="6848475"/>
          </a:xfrm>
          <a:prstGeom prst="rect">
            <a:avLst/>
          </a:prstGeom>
        </p:spPr>
      </p:pic>
    </p:spTree>
    <p:extLst>
      <p:ext uri="{BB962C8B-B14F-4D97-AF65-F5344CB8AC3E}">
        <p14:creationId xmlns:p14="http://schemas.microsoft.com/office/powerpoint/2010/main" val="134521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a:extLst>
              <a:ext uri="{FF2B5EF4-FFF2-40B4-BE49-F238E27FC236}">
                <a16:creationId xmlns:a16="http://schemas.microsoft.com/office/drawing/2014/main" id="{49F1CC9C-B214-40CF-817F-CDCD9616F9B4}"/>
              </a:ext>
            </a:extLst>
          </p:cNvPr>
          <p:cNvSpPr txBox="1">
            <a:spLocks noChangeArrowheads="1"/>
          </p:cNvSpPr>
          <p:nvPr/>
        </p:nvSpPr>
        <p:spPr bwMode="auto">
          <a:xfrm>
            <a:off x="804863" y="404813"/>
            <a:ext cx="722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fr-FR" altLang="fr-FR" sz="1400" b="1" dirty="0">
                <a:latin typeface="Trebuchet MS" panose="020B0603020202020204" pitchFamily="34" charset="0"/>
              </a:rPr>
              <a:t>Les principales recettes en 2021 (259M€ - tous budgets confondus)</a:t>
            </a:r>
          </a:p>
        </p:txBody>
      </p:sp>
      <p:pic>
        <p:nvPicPr>
          <p:cNvPr id="2" name="Image 1">
            <a:extLst>
              <a:ext uri="{FF2B5EF4-FFF2-40B4-BE49-F238E27FC236}">
                <a16:creationId xmlns:a16="http://schemas.microsoft.com/office/drawing/2014/main" id="{D5101B25-F878-40A6-94F4-3B1C9D27388F}"/>
              </a:ext>
            </a:extLst>
          </p:cNvPr>
          <p:cNvPicPr>
            <a:picLocks noChangeAspect="1"/>
          </p:cNvPicPr>
          <p:nvPr/>
        </p:nvPicPr>
        <p:blipFill>
          <a:blip r:embed="rId2"/>
          <a:stretch>
            <a:fillRect/>
          </a:stretch>
        </p:blipFill>
        <p:spPr>
          <a:xfrm>
            <a:off x="668442" y="893192"/>
            <a:ext cx="9028060" cy="5552058"/>
          </a:xfrm>
          <a:prstGeom prst="rect">
            <a:avLst/>
          </a:prstGeom>
        </p:spPr>
      </p:pic>
    </p:spTree>
    <p:extLst>
      <p:ext uri="{BB962C8B-B14F-4D97-AF65-F5344CB8AC3E}">
        <p14:creationId xmlns:p14="http://schemas.microsoft.com/office/powerpoint/2010/main" val="1839501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C9F470-FB08-41C7-9D15-B3C75B76B551}"/>
              </a:ext>
            </a:extLst>
          </p:cNvPr>
          <p:cNvPicPr>
            <a:picLocks noChangeAspect="1"/>
          </p:cNvPicPr>
          <p:nvPr/>
        </p:nvPicPr>
        <p:blipFill>
          <a:blip r:embed="rId2"/>
          <a:stretch>
            <a:fillRect/>
          </a:stretch>
        </p:blipFill>
        <p:spPr>
          <a:xfrm>
            <a:off x="1750429" y="0"/>
            <a:ext cx="8691142" cy="6858000"/>
          </a:xfrm>
          <a:prstGeom prst="rect">
            <a:avLst/>
          </a:prstGeom>
        </p:spPr>
      </p:pic>
    </p:spTree>
    <p:extLst>
      <p:ext uri="{BB962C8B-B14F-4D97-AF65-F5344CB8AC3E}">
        <p14:creationId xmlns:p14="http://schemas.microsoft.com/office/powerpoint/2010/main" val="3122241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3E80F2-12DE-4AB3-BCF1-68FE93E70A9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B0692C5-0A05-4D43-85F3-CEE8A0EB5E3A}"/>
              </a:ext>
            </a:extLst>
          </p:cNvPr>
          <p:cNvSpPr>
            <a:spLocks noGrp="1"/>
          </p:cNvSpPr>
          <p:nvPr>
            <p:ph idx="1"/>
          </p:nvPr>
        </p:nvSpPr>
        <p:spPr/>
        <p:txBody>
          <a:bodyPr/>
          <a:lstStyle/>
          <a:p>
            <a:endParaRPr lang="fr-FR"/>
          </a:p>
        </p:txBody>
      </p:sp>
      <p:pic>
        <p:nvPicPr>
          <p:cNvPr id="4" name="Espace réservé du contenu 3" descr="Mask RA 20142.jpg">
            <a:extLst>
              <a:ext uri="{FF2B5EF4-FFF2-40B4-BE49-F238E27FC236}">
                <a16:creationId xmlns:a16="http://schemas.microsoft.com/office/drawing/2014/main" id="{33B7771C-A2FF-4500-A33E-BD8EBC749B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3930" y="0"/>
            <a:ext cx="12305930" cy="6858000"/>
          </a:xfrm>
          <a:prstGeom prst="rect">
            <a:avLst/>
          </a:prstGeom>
          <a:noFill/>
        </p:spPr>
      </p:pic>
      <p:sp>
        <p:nvSpPr>
          <p:cNvPr id="5" name="ZoneTexte 4">
            <a:extLst>
              <a:ext uri="{FF2B5EF4-FFF2-40B4-BE49-F238E27FC236}">
                <a16:creationId xmlns:a16="http://schemas.microsoft.com/office/drawing/2014/main" id="{C9747E9D-4698-46AA-AA3C-E3CF6B796ADF}"/>
              </a:ext>
            </a:extLst>
          </p:cNvPr>
          <p:cNvSpPr txBox="1">
            <a:spLocks noChangeArrowheads="1"/>
          </p:cNvSpPr>
          <p:nvPr/>
        </p:nvSpPr>
        <p:spPr bwMode="auto">
          <a:xfrm>
            <a:off x="1730287" y="166688"/>
            <a:ext cx="8633001"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4500" dirty="0">
                <a:solidFill>
                  <a:schemeClr val="bg1"/>
                </a:solidFill>
                <a:latin typeface="Trebuchet MS" panose="020B0603020202020204" pitchFamily="34" charset="0"/>
                <a:ea typeface="Trebuchet MS" panose="020B0603020202020204" pitchFamily="34" charset="0"/>
                <a:cs typeface="Trebuchet MS" panose="020B0603020202020204" pitchFamily="34" charset="0"/>
              </a:rPr>
              <a:t>2021,bilan </a:t>
            </a:r>
          </a:p>
          <a:p>
            <a:pPr>
              <a:spcBef>
                <a:spcPct val="0"/>
              </a:spcBef>
              <a:buFontTx/>
              <a:buNone/>
            </a:pPr>
            <a:r>
              <a:rPr lang="fr-FR" altLang="fr-FR" sz="4500" dirty="0">
                <a:solidFill>
                  <a:schemeClr val="bg1"/>
                </a:solidFill>
                <a:latin typeface="Trebuchet MS" panose="020B0603020202020204" pitchFamily="34" charset="0"/>
                <a:ea typeface="Trebuchet MS" panose="020B0603020202020204" pitchFamily="34" charset="0"/>
                <a:cs typeface="Trebuchet MS" panose="020B0603020202020204" pitchFamily="34" charset="0"/>
              </a:rPr>
              <a:t>par compétences</a:t>
            </a:r>
          </a:p>
        </p:txBody>
      </p:sp>
      <p:sp>
        <p:nvSpPr>
          <p:cNvPr id="6" name="ZoneTexte 5">
            <a:extLst>
              <a:ext uri="{FF2B5EF4-FFF2-40B4-BE49-F238E27FC236}">
                <a16:creationId xmlns:a16="http://schemas.microsoft.com/office/drawing/2014/main" id="{EE471EA3-1E7B-48E0-8FE6-8EEF1DFD63FE}"/>
              </a:ext>
            </a:extLst>
          </p:cNvPr>
          <p:cNvSpPr txBox="1">
            <a:spLocks noChangeArrowheads="1"/>
          </p:cNvSpPr>
          <p:nvPr/>
        </p:nvSpPr>
        <p:spPr bwMode="auto">
          <a:xfrm>
            <a:off x="1162051" y="2157413"/>
            <a:ext cx="4278414"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Développement économique</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Accès à l’emploi des jeunes et insertion</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Tourisme et loisirs</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Aménagement et projets urbains</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Planification urbaine</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Politique de l’habitat</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Aménagement numérique et SIG</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endParaRPr lang="fr-FR" altLang="fr-FR" sz="15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p:txBody>
      </p:sp>
      <p:sp>
        <p:nvSpPr>
          <p:cNvPr id="7" name="ZoneTexte 6">
            <a:extLst>
              <a:ext uri="{FF2B5EF4-FFF2-40B4-BE49-F238E27FC236}">
                <a16:creationId xmlns:a16="http://schemas.microsoft.com/office/drawing/2014/main" id="{FE28332A-1B82-4E2D-8828-057809BC599C}"/>
              </a:ext>
            </a:extLst>
          </p:cNvPr>
          <p:cNvSpPr txBox="1">
            <a:spLocks noChangeArrowheads="1"/>
          </p:cNvSpPr>
          <p:nvPr/>
        </p:nvSpPr>
        <p:spPr bwMode="auto">
          <a:xfrm>
            <a:off x="5346701" y="2157413"/>
            <a:ext cx="332412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Déplacements et mobilité</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 typeface="Arial" panose="020B0604020202020204" pitchFamily="34" charset="0"/>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Transition énergétique</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Gestion des déchets</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 typeface="Arial" panose="020B0604020202020204" pitchFamily="34" charset="0"/>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Eau et assainissement</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Environnement et</a:t>
            </a: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Développement durable</a:t>
            </a:r>
          </a:p>
          <a:p>
            <a:pPr>
              <a:spcBef>
                <a:spcPct val="0"/>
              </a:spcBef>
              <a:buFontTx/>
              <a:buNone/>
            </a:pPr>
            <a:endPar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a:p>
            <a:pPr>
              <a:spcBef>
                <a:spcPct val="0"/>
              </a:spcBef>
              <a:buFontTx/>
              <a:buNone/>
            </a:pPr>
            <a:r>
              <a:rPr lang="fr-FR" altLang="fr-FR" sz="16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Promotion du territoire</a:t>
            </a:r>
          </a:p>
        </p:txBody>
      </p:sp>
      <p:sp>
        <p:nvSpPr>
          <p:cNvPr id="8" name="ZoneTexte 10">
            <a:extLst>
              <a:ext uri="{FF2B5EF4-FFF2-40B4-BE49-F238E27FC236}">
                <a16:creationId xmlns:a16="http://schemas.microsoft.com/office/drawing/2014/main" id="{63AF0018-83C0-441D-99D6-E0D6CDE41007}"/>
              </a:ext>
            </a:extLst>
          </p:cNvPr>
          <p:cNvSpPr txBox="1">
            <a:spLocks noChangeArrowheads="1"/>
          </p:cNvSpPr>
          <p:nvPr/>
        </p:nvSpPr>
        <p:spPr bwMode="auto">
          <a:xfrm>
            <a:off x="8915032" y="6381749"/>
            <a:ext cx="400122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rPr>
              <a:t>RAPPORT D’ACTIVITÉ 2021</a:t>
            </a:r>
            <a:endParaRPr lang="fr-FR" altLang="fr-FR" sz="900" dirty="0">
              <a:solidFill>
                <a:srgbClr val="FFFFFF"/>
              </a:solidFill>
              <a:latin typeface="Trebuchet MS" panose="020B0603020202020204" pitchFamily="34" charset="0"/>
              <a:ea typeface="Trebuchet MS" panose="020B0603020202020204" pitchFamily="34" charset="0"/>
              <a:cs typeface="Trebuchet MS" panose="020B0603020202020204" pitchFamily="34" charset="0"/>
            </a:endParaRPr>
          </a:p>
        </p:txBody>
      </p:sp>
      <p:sp>
        <p:nvSpPr>
          <p:cNvPr id="9" name="ZoneTexte 13">
            <a:extLst>
              <a:ext uri="{FF2B5EF4-FFF2-40B4-BE49-F238E27FC236}">
                <a16:creationId xmlns:a16="http://schemas.microsoft.com/office/drawing/2014/main" id="{A52BC547-8BD1-4640-B0EC-63CA362ABEB0}"/>
              </a:ext>
            </a:extLst>
          </p:cNvPr>
          <p:cNvSpPr txBox="1">
            <a:spLocks noChangeArrowheads="1"/>
          </p:cNvSpPr>
          <p:nvPr/>
        </p:nvSpPr>
        <p:spPr bwMode="auto">
          <a:xfrm>
            <a:off x="11188437" y="6453186"/>
            <a:ext cx="41683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rgbClr val="ADAA81"/>
                </a:solidFill>
                <a:latin typeface="Trebuchet MS" panose="020B0603020202020204" pitchFamily="34" charset="0"/>
                <a:ea typeface="Trebuchet MS" panose="020B0603020202020204" pitchFamily="34" charset="0"/>
                <a:cs typeface="Trebuchet MS" panose="020B0603020202020204" pitchFamily="34" charset="0"/>
              </a:rPr>
              <a:t>2</a:t>
            </a:r>
          </a:p>
        </p:txBody>
      </p:sp>
      <p:pic>
        <p:nvPicPr>
          <p:cNvPr id="10" name="Image 7" descr="Mask RA 2014-pastille BLANC.png">
            <a:extLst>
              <a:ext uri="{FF2B5EF4-FFF2-40B4-BE49-F238E27FC236}">
                <a16:creationId xmlns:a16="http://schemas.microsoft.com/office/drawing/2014/main" id="{708DEF2F-2C4D-44B5-BE09-AD75C48D7D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88437" y="6248400"/>
            <a:ext cx="6009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B459A06-7A0D-4AE0-A994-326FEB6071D6}"/>
              </a:ext>
            </a:extLst>
          </p:cNvPr>
          <p:cNvSpPr>
            <a:spLocks noChangeArrowheads="1"/>
          </p:cNvSpPr>
          <p:nvPr/>
        </p:nvSpPr>
        <p:spPr bwMode="auto">
          <a:xfrm>
            <a:off x="11349199" y="6332537"/>
            <a:ext cx="40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ADAA81"/>
                </a:solidFill>
                <a:latin typeface="Trebuchet MS" panose="020B0603020202020204" pitchFamily="34" charset="0"/>
                <a:ea typeface="Trebuchet MS" panose="020B0603020202020204" pitchFamily="34" charset="0"/>
                <a:cs typeface="Trebuchet MS" panose="020B0603020202020204" pitchFamily="34" charset="0"/>
              </a:rPr>
              <a:t>2</a:t>
            </a:r>
          </a:p>
        </p:txBody>
      </p:sp>
    </p:spTree>
    <p:extLst>
      <p:ext uri="{BB962C8B-B14F-4D97-AF65-F5344CB8AC3E}">
        <p14:creationId xmlns:p14="http://schemas.microsoft.com/office/powerpoint/2010/main" val="734616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3E2C3CC-2426-4172-B0EA-B484A05935E6}"/>
              </a:ext>
            </a:extLst>
          </p:cNvPr>
          <p:cNvPicPr>
            <a:picLocks noChangeAspect="1"/>
          </p:cNvPicPr>
          <p:nvPr/>
        </p:nvPicPr>
        <p:blipFill>
          <a:blip r:embed="rId2"/>
          <a:stretch>
            <a:fillRect/>
          </a:stretch>
        </p:blipFill>
        <p:spPr>
          <a:xfrm>
            <a:off x="1276350" y="461962"/>
            <a:ext cx="9639300" cy="5934075"/>
          </a:xfrm>
          <a:prstGeom prst="rect">
            <a:avLst/>
          </a:prstGeom>
        </p:spPr>
      </p:pic>
    </p:spTree>
    <p:extLst>
      <p:ext uri="{BB962C8B-B14F-4D97-AF65-F5344CB8AC3E}">
        <p14:creationId xmlns:p14="http://schemas.microsoft.com/office/powerpoint/2010/main" val="4214655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9E4FDC9-0033-4B10-8E3E-C8458627496B}"/>
              </a:ext>
            </a:extLst>
          </p:cNvPr>
          <p:cNvPicPr>
            <a:picLocks noChangeAspect="1"/>
          </p:cNvPicPr>
          <p:nvPr/>
        </p:nvPicPr>
        <p:blipFill>
          <a:blip r:embed="rId2"/>
          <a:stretch>
            <a:fillRect/>
          </a:stretch>
        </p:blipFill>
        <p:spPr>
          <a:xfrm>
            <a:off x="1081087" y="0"/>
            <a:ext cx="10029825" cy="5495925"/>
          </a:xfrm>
          <a:prstGeom prst="rect">
            <a:avLst/>
          </a:prstGeom>
        </p:spPr>
      </p:pic>
      <p:sp>
        <p:nvSpPr>
          <p:cNvPr id="5" name="Rectangle 4">
            <a:extLst>
              <a:ext uri="{FF2B5EF4-FFF2-40B4-BE49-F238E27FC236}">
                <a16:creationId xmlns:a16="http://schemas.microsoft.com/office/drawing/2014/main" id="{44BA84F7-365B-4EBB-BCDD-C0230830E443}"/>
              </a:ext>
            </a:extLst>
          </p:cNvPr>
          <p:cNvSpPr/>
          <p:nvPr/>
        </p:nvSpPr>
        <p:spPr>
          <a:xfrm>
            <a:off x="1369257" y="5761402"/>
            <a:ext cx="8555038" cy="1046162"/>
          </a:xfrm>
          <a:prstGeom prst="rect">
            <a:avLst/>
          </a:prstGeom>
        </p:spPr>
        <p:txBody>
          <a:bodyPr>
            <a:spAutoFit/>
          </a:bodyPr>
          <a:lstStyle/>
          <a:p>
            <a:pPr fontAlgn="auto">
              <a:spcBef>
                <a:spcPts val="0"/>
              </a:spcBef>
              <a:spcAft>
                <a:spcPts val="0"/>
              </a:spcAft>
              <a:defRPr/>
            </a:pPr>
            <a:r>
              <a:rPr lang="fr-FR" altLang="fr-FR" sz="1100" b="1" dirty="0">
                <a:latin typeface="Trebuchet MS" pitchFamily="34" charset="0"/>
                <a:cs typeface="+mn-cs"/>
              </a:rPr>
              <a:t>Dette 2021</a:t>
            </a:r>
          </a:p>
          <a:p>
            <a:pPr marL="171450" indent="-171450" fontAlgn="auto">
              <a:spcBef>
                <a:spcPts val="0"/>
              </a:spcBef>
              <a:spcAft>
                <a:spcPts val="0"/>
              </a:spcAft>
              <a:buFont typeface="Arial" panose="020B0604020202020204" pitchFamily="34" charset="0"/>
              <a:buChar char="•"/>
              <a:defRPr/>
            </a:pPr>
            <a:r>
              <a:rPr lang="fr-FR" sz="1100" dirty="0">
                <a:latin typeface="Trebuchet MS" panose="020B0603020202020204" pitchFamily="34" charset="0"/>
                <a:cs typeface="+mn-cs"/>
              </a:rPr>
              <a:t>Encours de la dette : 199 M€</a:t>
            </a:r>
          </a:p>
          <a:p>
            <a:pPr marL="171450" indent="-171450" fontAlgn="auto">
              <a:spcBef>
                <a:spcPts val="0"/>
              </a:spcBef>
              <a:spcAft>
                <a:spcPts val="0"/>
              </a:spcAft>
              <a:buFont typeface="Arial" panose="020B0604020202020204" pitchFamily="34" charset="0"/>
              <a:buChar char="•"/>
              <a:defRPr/>
            </a:pPr>
            <a:r>
              <a:rPr lang="fr-FR" sz="1100" dirty="0">
                <a:latin typeface="Trebuchet MS" panose="020B0603020202020204" pitchFamily="34" charset="0"/>
                <a:cs typeface="+mn-cs"/>
              </a:rPr>
              <a:t>Composition de la dette : 66% à taux fixe / 33% à taux variable</a:t>
            </a:r>
          </a:p>
          <a:p>
            <a:pPr marL="171450" indent="-171450" fontAlgn="auto">
              <a:spcBef>
                <a:spcPts val="0"/>
              </a:spcBef>
              <a:spcAft>
                <a:spcPts val="0"/>
              </a:spcAft>
              <a:buFont typeface="Arial" panose="020B0604020202020204" pitchFamily="34" charset="0"/>
              <a:buChar char="•"/>
              <a:defRPr/>
            </a:pPr>
            <a:r>
              <a:rPr lang="fr-FR" sz="1100" dirty="0">
                <a:latin typeface="Trebuchet MS" panose="020B0603020202020204" pitchFamily="34" charset="0"/>
                <a:cs typeface="+mn-cs"/>
              </a:rPr>
              <a:t>Dette classée A1 dans la charte </a:t>
            </a:r>
            <a:r>
              <a:rPr lang="fr-FR" sz="1100" dirty="0" err="1">
                <a:latin typeface="Trebuchet MS" panose="020B0603020202020204" pitchFamily="34" charset="0"/>
                <a:cs typeface="+mn-cs"/>
              </a:rPr>
              <a:t>Gissler</a:t>
            </a:r>
            <a:r>
              <a:rPr lang="fr-FR" sz="1100" dirty="0">
                <a:latin typeface="Trebuchet MS" panose="020B0603020202020204" pitchFamily="34" charset="0"/>
                <a:cs typeface="+mn-cs"/>
              </a:rPr>
              <a:t> (catégorie présentant le risque le plus faible)</a:t>
            </a:r>
          </a:p>
          <a:p>
            <a:pPr fontAlgn="auto">
              <a:spcBef>
                <a:spcPts val="0"/>
              </a:spcBef>
              <a:spcAft>
                <a:spcPts val="0"/>
              </a:spcAft>
              <a:defRPr/>
            </a:pPr>
            <a:endParaRPr lang="fr-FR" altLang="fr-FR" b="1" dirty="0">
              <a:latin typeface="Trebuchet MS" pitchFamily="34" charset="0"/>
              <a:cs typeface="+mn-cs"/>
            </a:endParaRPr>
          </a:p>
        </p:txBody>
      </p:sp>
    </p:spTree>
    <p:extLst>
      <p:ext uri="{BB962C8B-B14F-4D97-AF65-F5344CB8AC3E}">
        <p14:creationId xmlns:p14="http://schemas.microsoft.com/office/powerpoint/2010/main" val="319173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CDBF5E-99E9-4B6F-84D5-D8B1B83C9C7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7A2B9D7-BFE7-43D0-A04A-F2CC62D410DC}"/>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F67A67A5-C349-436E-82B5-11DDF5431438}"/>
              </a:ext>
            </a:extLst>
          </p:cNvPr>
          <p:cNvPicPr>
            <a:picLocks noChangeAspect="1"/>
          </p:cNvPicPr>
          <p:nvPr/>
        </p:nvPicPr>
        <p:blipFill>
          <a:blip r:embed="rId2"/>
          <a:stretch>
            <a:fillRect/>
          </a:stretch>
        </p:blipFill>
        <p:spPr>
          <a:xfrm>
            <a:off x="0" y="-69013"/>
            <a:ext cx="12192000" cy="6955937"/>
          </a:xfrm>
          <a:prstGeom prst="rect">
            <a:avLst/>
          </a:prstGeom>
        </p:spPr>
      </p:pic>
    </p:spTree>
    <p:extLst>
      <p:ext uri="{BB962C8B-B14F-4D97-AF65-F5344CB8AC3E}">
        <p14:creationId xmlns:p14="http://schemas.microsoft.com/office/powerpoint/2010/main" val="3815021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295275" y="1062038"/>
            <a:ext cx="809625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itchFamily="34" charset="0"/>
                <a:ea typeface="ＭＳ Ｐゴシック" pitchFamily="34" charset="-128"/>
                <a:cs typeface="Trebuchet MS" pitchFamily="34" charset="0"/>
              </a:rPr>
              <a:t>Objectif</a:t>
            </a:r>
          </a:p>
          <a:p>
            <a:pPr algn="just" eaLnBrk="1" fontAlgn="auto" hangingPunct="1">
              <a:spcAft>
                <a:spcPts val="0"/>
              </a:spcAft>
              <a:buFont typeface="Arial" charset="0"/>
              <a:buNone/>
              <a:defRPr/>
            </a:pPr>
            <a:r>
              <a:rPr lang="fr-FR" altLang="fr-FR" sz="1250" b="1" dirty="0">
                <a:latin typeface="Trebuchet MS" pitchFamily="34" charset="0"/>
                <a:ea typeface="ＭＳ Ｐゴシック" pitchFamily="34" charset="-128"/>
                <a:cs typeface="Trebuchet MS" pitchFamily="34" charset="0"/>
              </a:rPr>
              <a:t> </a:t>
            </a:r>
          </a:p>
          <a:p>
            <a:pPr algn="just" fontAlgn="auto">
              <a:spcAft>
                <a:spcPts val="0"/>
              </a:spcAft>
              <a:buFont typeface="Arial" charset="0"/>
              <a:buNone/>
              <a:defRPr/>
            </a:pPr>
            <a:r>
              <a:rPr lang="fr-FR" altLang="fr-FR" sz="1250" dirty="0">
                <a:latin typeface="Trebuchet MS" panose="020B0603020202020204" pitchFamily="34" charset="0"/>
                <a:ea typeface="ＭＳ Ｐゴシック" pitchFamily="34" charset="-128"/>
                <a:cs typeface="Trebuchet MS" pitchFamily="34" charset="0"/>
              </a:rPr>
              <a:t>La politique de développement économique concourt </a:t>
            </a:r>
            <a:r>
              <a:rPr lang="fr-FR" altLang="fr-FR" sz="1250" b="1" dirty="0">
                <a:solidFill>
                  <a:srgbClr val="7030A0"/>
                </a:solidFill>
                <a:latin typeface="Trebuchet MS" panose="020B0603020202020204" pitchFamily="34" charset="0"/>
                <a:ea typeface="ＭＳ Ｐゴシック" pitchFamily="34" charset="-128"/>
                <a:cs typeface="Trebuchet MS" pitchFamily="34" charset="0"/>
              </a:rPr>
              <a:t>à l’essor des filières du territoire</a:t>
            </a:r>
            <a:r>
              <a:rPr lang="fr-FR" altLang="fr-FR" sz="1250" dirty="0">
                <a:solidFill>
                  <a:srgbClr val="7030A0"/>
                </a:solidFill>
                <a:latin typeface="Trebuchet MS" panose="020B0603020202020204" pitchFamily="34" charset="0"/>
                <a:ea typeface="ＭＳ Ｐゴシック" pitchFamily="34" charset="-128"/>
                <a:cs typeface="Trebuchet MS" pitchFamily="34" charset="0"/>
              </a:rPr>
              <a:t> </a:t>
            </a:r>
            <a:r>
              <a:rPr lang="fr-FR" altLang="fr-FR" sz="1250" dirty="0">
                <a:latin typeface="Trebuchet MS" panose="020B0603020202020204" pitchFamily="34" charset="0"/>
                <a:ea typeface="ＭＳ Ｐゴシック" pitchFamily="34" charset="-128"/>
                <a:cs typeface="Trebuchet MS" pitchFamily="34" charset="0"/>
              </a:rPr>
              <a:t>par </a:t>
            </a:r>
            <a:r>
              <a:rPr lang="fr-FR" altLang="fr-FR" sz="1250" dirty="0">
                <a:solidFill>
                  <a:srgbClr val="7030A0"/>
                </a:solidFill>
                <a:latin typeface="Trebuchet MS" panose="020B0603020202020204" pitchFamily="34" charset="0"/>
                <a:ea typeface="ＭＳ Ｐゴシック" pitchFamily="34" charset="-128"/>
                <a:cs typeface="Trebuchet MS" pitchFamily="34" charset="0"/>
              </a:rPr>
              <a:t>le </a:t>
            </a:r>
            <a:r>
              <a:rPr lang="fr-FR" altLang="fr-FR" sz="1250" b="1" dirty="0">
                <a:solidFill>
                  <a:srgbClr val="7030A0"/>
                </a:solidFill>
                <a:latin typeface="Trebuchet MS" panose="020B0603020202020204" pitchFamily="34" charset="0"/>
                <a:ea typeface="ＭＳ Ｐゴシック" pitchFamily="34" charset="-128"/>
                <a:cs typeface="Trebuchet MS" pitchFamily="34" charset="0"/>
              </a:rPr>
              <a:t>soutien des entreprises</a:t>
            </a:r>
            <a:r>
              <a:rPr lang="fr-FR" altLang="fr-FR" sz="1250" dirty="0">
                <a:solidFill>
                  <a:srgbClr val="7030A0"/>
                </a:solidFill>
                <a:latin typeface="Trebuchet MS" panose="020B0603020202020204" pitchFamily="34" charset="0"/>
                <a:ea typeface="ＭＳ Ｐゴシック" pitchFamily="34" charset="-128"/>
                <a:cs typeface="Trebuchet MS" pitchFamily="34" charset="0"/>
              </a:rPr>
              <a:t>,</a:t>
            </a:r>
            <a:r>
              <a:rPr lang="fr-FR" altLang="fr-FR" sz="1250" dirty="0">
                <a:solidFill>
                  <a:srgbClr val="0070C0"/>
                </a:solidFill>
                <a:latin typeface="Trebuchet MS" panose="020B0603020202020204" pitchFamily="34" charset="0"/>
                <a:ea typeface="ＭＳ Ｐゴシック" pitchFamily="34" charset="-128"/>
                <a:cs typeface="Trebuchet MS" pitchFamily="34" charset="0"/>
              </a:rPr>
              <a:t> </a:t>
            </a:r>
            <a:r>
              <a:rPr lang="fr-FR" altLang="fr-FR" sz="1250" dirty="0">
                <a:latin typeface="Trebuchet MS" panose="020B0603020202020204" pitchFamily="34" charset="0"/>
                <a:ea typeface="ＭＳ Ｐゴシック" pitchFamily="34" charset="-128"/>
                <a:cs typeface="Trebuchet MS" pitchFamily="34" charset="0"/>
              </a:rPr>
              <a:t>notamment</a:t>
            </a:r>
            <a:r>
              <a:rPr lang="fr-FR" altLang="fr-FR" sz="1250" dirty="0">
                <a:solidFill>
                  <a:schemeClr val="accent6">
                    <a:lumMod val="75000"/>
                  </a:schemeClr>
                </a:solidFill>
                <a:latin typeface="Trebuchet MS" panose="020B0603020202020204" pitchFamily="34" charset="0"/>
                <a:ea typeface="ＭＳ Ｐゴシック" pitchFamily="34" charset="-128"/>
                <a:cs typeface="Trebuchet MS" pitchFamily="34" charset="0"/>
              </a:rPr>
              <a:t> </a:t>
            </a:r>
            <a:r>
              <a:rPr lang="fr-FR" altLang="fr-FR" sz="1250" dirty="0">
                <a:latin typeface="Trebuchet MS" pitchFamily="34" charset="0"/>
                <a:ea typeface="ＭＳ Ｐゴシック" pitchFamily="34" charset="-128"/>
                <a:cs typeface="Trebuchet MS" pitchFamily="34" charset="0"/>
              </a:rPr>
              <a:t>grâce à l’aménagement de foncier et d’immobilier économique.</a:t>
            </a:r>
          </a:p>
          <a:p>
            <a:pPr algn="just" eaLnBrk="1" fontAlgn="auto" hangingPunct="1">
              <a:spcAft>
                <a:spcPts val="0"/>
              </a:spcAft>
              <a:buFont typeface="Arial" charset="0"/>
              <a:buNone/>
              <a:defRPr/>
            </a:pPr>
            <a:endParaRPr lang="fr-FR" altLang="fr-FR" sz="1250" dirty="0">
              <a:latin typeface="Trebuchet MS"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a:r>
              <a:rPr lang="fr-FR" sz="1250" dirty="0">
                <a:latin typeface="Trebuchet MS" panose="020B0603020202020204" pitchFamily="34" charset="0"/>
              </a:rPr>
              <a:t>Lancement de deux appels à projets pour le financement d'actions collectives l'un à destination des acteurs de l'agriculture et de l'alimentation, l'autre sur des commerçants et artisans en centralités. Par ailleurs, la montée en charge du dispositif d'aide </a:t>
            </a:r>
            <a:r>
              <a:rPr lang="fr-FR" sz="1250" b="1" dirty="0" err="1">
                <a:solidFill>
                  <a:srgbClr val="7030A0"/>
                </a:solidFill>
                <a:latin typeface="Trebuchet MS" panose="020B0603020202020204" pitchFamily="34" charset="0"/>
              </a:rPr>
              <a:t>Pass</a:t>
            </a:r>
            <a:r>
              <a:rPr lang="fr-FR" sz="1250" b="1" dirty="0">
                <a:solidFill>
                  <a:srgbClr val="7030A0"/>
                </a:solidFill>
                <a:latin typeface="Trebuchet MS" panose="020B0603020202020204" pitchFamily="34" charset="0"/>
              </a:rPr>
              <a:t> commerce et artisanat</a:t>
            </a:r>
            <a:r>
              <a:rPr lang="fr-FR" sz="1250" dirty="0">
                <a:latin typeface="Trebuchet MS" panose="020B0603020202020204" pitchFamily="34" charset="0"/>
              </a:rPr>
              <a:t> s'est poursuivi avec une dynamique forte de création et reprise d'entreprises.</a:t>
            </a:r>
          </a:p>
          <a:p>
            <a:pPr algn="just"/>
            <a:endParaRPr lang="fr-FR" sz="1250" dirty="0">
              <a:latin typeface="Trebuchet MS" panose="020B0603020202020204" pitchFamily="34" charset="0"/>
            </a:endParaRPr>
          </a:p>
          <a:p>
            <a:pPr algn="just"/>
            <a:r>
              <a:rPr lang="fr-FR" sz="1250" dirty="0">
                <a:latin typeface="Trebuchet MS" panose="020B0603020202020204" pitchFamily="34" charset="0"/>
              </a:rPr>
              <a:t>Aides économiques en lien avec la crise de la </a:t>
            </a:r>
            <a:r>
              <a:rPr lang="fr-FR" sz="1250" dirty="0" err="1">
                <a:latin typeface="Trebuchet MS" panose="020B0603020202020204" pitchFamily="34" charset="0"/>
              </a:rPr>
              <a:t>Covid</a:t>
            </a:r>
            <a:r>
              <a:rPr lang="fr-FR" sz="1250" dirty="0">
                <a:latin typeface="Trebuchet MS" panose="020B0603020202020204" pitchFamily="34" charset="0"/>
              </a:rPr>
              <a:t> 19 : Lorient Agglomération a cofinancé</a:t>
            </a:r>
          </a:p>
          <a:p>
            <a:pPr algn="just">
              <a:buNone/>
            </a:pPr>
            <a:r>
              <a:rPr lang="fr-FR" sz="1250" dirty="0">
                <a:latin typeface="Trebuchet MS" panose="020B0603020202020204" pitchFamily="34" charset="0"/>
              </a:rPr>
              <a:t>avec les communes </a:t>
            </a:r>
            <a:r>
              <a:rPr lang="fr-FR" sz="1250" b="1" dirty="0">
                <a:solidFill>
                  <a:srgbClr val="7030A0"/>
                </a:solidFill>
                <a:latin typeface="Trebuchet MS" panose="020B0603020202020204" pitchFamily="34" charset="0"/>
              </a:rPr>
              <a:t>le « </a:t>
            </a:r>
            <a:r>
              <a:rPr lang="fr-FR" sz="1250" b="1" dirty="0" err="1">
                <a:solidFill>
                  <a:srgbClr val="7030A0"/>
                </a:solidFill>
                <a:latin typeface="Trebuchet MS" panose="020B0603020202020204" pitchFamily="34" charset="0"/>
              </a:rPr>
              <a:t>Pass’Asso</a:t>
            </a:r>
            <a:r>
              <a:rPr lang="fr-FR" sz="1250" b="1" dirty="0">
                <a:solidFill>
                  <a:srgbClr val="7030A0"/>
                </a:solidFill>
                <a:latin typeface="Trebuchet MS" panose="020B0603020202020204" pitchFamily="34" charset="0"/>
              </a:rPr>
              <a:t> »</a:t>
            </a:r>
            <a:r>
              <a:rPr lang="fr-FR" sz="1250" dirty="0">
                <a:latin typeface="Trebuchet MS" panose="020B0603020202020204" pitchFamily="34" charset="0"/>
              </a:rPr>
              <a:t>, un dispositif de la Région à destination des associations fragilisées par la crise sanitaire.</a:t>
            </a:r>
          </a:p>
          <a:p>
            <a:pPr algn="just">
              <a:buNone/>
            </a:pPr>
            <a:endParaRPr lang="fr-FR" sz="1250" dirty="0">
              <a:latin typeface="Trebuchet MS" panose="020B0603020202020204" pitchFamily="34" charset="0"/>
            </a:endParaRPr>
          </a:p>
          <a:p>
            <a:pPr algn="just">
              <a:buNone/>
            </a:pPr>
            <a:r>
              <a:rPr lang="fr-FR" sz="1250" dirty="0">
                <a:latin typeface="Trebuchet MS" panose="020B0603020202020204" pitchFamily="34" charset="0"/>
              </a:rPr>
              <a:t>• L'animation du </a:t>
            </a:r>
            <a:r>
              <a:rPr lang="fr-FR" sz="1250" b="1" dirty="0">
                <a:solidFill>
                  <a:srgbClr val="7030A0"/>
                </a:solidFill>
                <a:latin typeface="Trebuchet MS" panose="020B0603020202020204" pitchFamily="34" charset="0"/>
              </a:rPr>
              <a:t>dispositif DLAL FEAMP </a:t>
            </a:r>
            <a:r>
              <a:rPr lang="fr-FR" sz="1250" dirty="0">
                <a:latin typeface="Trebuchet MS" panose="020B0603020202020204" pitchFamily="34" charset="0"/>
              </a:rPr>
              <a:t>a permis l'instruction et la validation de nombreux projets en 2021 aboutissant à la programmation de l'enveloppe accordé au Pays de Lorient-Quimperlé.</a:t>
            </a:r>
          </a:p>
          <a:p>
            <a:pPr algn="just">
              <a:buNone/>
            </a:pPr>
            <a:endParaRPr lang="fr-FR" sz="1250" dirty="0">
              <a:latin typeface="Trebuchet MS" panose="020B0603020202020204" pitchFamily="34" charset="0"/>
            </a:endParaRPr>
          </a:p>
          <a:p>
            <a:pPr algn="just"/>
            <a:r>
              <a:rPr lang="fr-FR" sz="1250" dirty="0">
                <a:latin typeface="Trebuchet MS" panose="020B0603020202020204" pitchFamily="34" charset="0"/>
              </a:rPr>
              <a:t> Une nouvelle convention pluriannuelle a été élaborée avec l'</a:t>
            </a:r>
            <a:r>
              <a:rPr lang="fr-FR" sz="1250" b="1" dirty="0">
                <a:solidFill>
                  <a:srgbClr val="7030A0"/>
                </a:solidFill>
                <a:latin typeface="Trebuchet MS" panose="020B0603020202020204" pitchFamily="34" charset="0"/>
              </a:rPr>
              <a:t>Université de Bretagne Sud </a:t>
            </a:r>
            <a:r>
              <a:rPr lang="fr-FR" sz="1250" dirty="0">
                <a:latin typeface="Trebuchet MS" panose="020B0603020202020204" pitchFamily="34" charset="0"/>
              </a:rPr>
              <a:t>afin de soutenir des actions visant à renforcer les impacts de l'université sur le territoire, tant en matière de formation, de recherche que de bien-être des étudiants (250K€).</a:t>
            </a:r>
          </a:p>
          <a:p>
            <a:pPr algn="just"/>
            <a:endParaRPr lang="fr-FR" sz="1250" dirty="0">
              <a:latin typeface="Trebuchet MS" panose="020B0603020202020204" pitchFamily="34" charset="0"/>
            </a:endParaRPr>
          </a:p>
          <a:p>
            <a:pPr algn="just"/>
            <a:r>
              <a:rPr lang="fr-FR" sz="1250" dirty="0">
                <a:latin typeface="Trebuchet MS" panose="020B0603020202020204" pitchFamily="34" charset="0"/>
              </a:rPr>
              <a:t> De nouveaux soutiens financiers ont été octroyés à des structures d'</a:t>
            </a:r>
            <a:r>
              <a:rPr lang="fr-FR" sz="1250" b="1" dirty="0">
                <a:solidFill>
                  <a:srgbClr val="7030A0"/>
                </a:solidFill>
                <a:latin typeface="Trebuchet MS" panose="020B0603020202020204" pitchFamily="34" charset="0"/>
              </a:rPr>
              <a:t>accompagnement des projets entrepreneuriaux </a:t>
            </a:r>
            <a:r>
              <a:rPr lang="fr-FR" sz="1250" dirty="0">
                <a:latin typeface="Trebuchet MS" panose="020B0603020202020204" pitchFamily="34" charset="0"/>
              </a:rPr>
              <a:t>: Entreprendre au féminin, Réseau entreprendre, ADIE, ou à vocation sociale et solidaire, C2Sol.</a:t>
            </a:r>
            <a:endParaRPr lang="fr-FR" altLang="fr-FR" sz="1250"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84224" y="6412581"/>
            <a:ext cx="306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solidFill>
                  <a:schemeClr val="bg1"/>
                </a:solidFill>
                <a:latin typeface="Trebuchet MS" panose="020B0603020202020204" pitchFamily="34" charset="0"/>
              </a:rPr>
              <a:t>3</a:t>
            </a:r>
          </a:p>
        </p:txBody>
      </p:sp>
      <p:pic>
        <p:nvPicPr>
          <p:cNvPr id="13" name="Image 12">
            <a:extLst>
              <a:ext uri="{FF2B5EF4-FFF2-40B4-BE49-F238E27FC236}">
                <a16:creationId xmlns:a16="http://schemas.microsoft.com/office/drawing/2014/main" id="{E87B092B-47B2-4E14-AF80-4438FE996D22}"/>
              </a:ext>
            </a:extLst>
          </p:cNvPr>
          <p:cNvPicPr>
            <a:picLocks noChangeAspect="1"/>
          </p:cNvPicPr>
          <p:nvPr/>
        </p:nvPicPr>
        <p:blipFill>
          <a:blip r:embed="rId4"/>
          <a:stretch>
            <a:fillRect/>
          </a:stretch>
        </p:blipFill>
        <p:spPr>
          <a:xfrm>
            <a:off x="8476919" y="1560824"/>
            <a:ext cx="3056187" cy="2030102"/>
          </a:xfrm>
          <a:prstGeom prst="rect">
            <a:avLst/>
          </a:prstGeom>
        </p:spPr>
      </p:pic>
      <p:pic>
        <p:nvPicPr>
          <p:cNvPr id="14" name="Image 13">
            <a:extLst>
              <a:ext uri="{FF2B5EF4-FFF2-40B4-BE49-F238E27FC236}">
                <a16:creationId xmlns:a16="http://schemas.microsoft.com/office/drawing/2014/main" id="{4523A730-34C6-4D68-B9AD-D28CC5A03ECD}"/>
              </a:ext>
            </a:extLst>
          </p:cNvPr>
          <p:cNvPicPr>
            <a:picLocks noChangeAspect="1"/>
          </p:cNvPicPr>
          <p:nvPr/>
        </p:nvPicPr>
        <p:blipFill>
          <a:blip r:embed="rId5"/>
          <a:stretch>
            <a:fillRect/>
          </a:stretch>
        </p:blipFill>
        <p:spPr>
          <a:xfrm>
            <a:off x="8476918" y="3752851"/>
            <a:ext cx="3056187" cy="2065688"/>
          </a:xfrm>
          <a:prstGeom prst="rect">
            <a:avLst/>
          </a:prstGeom>
        </p:spPr>
      </p:pic>
      <p:sp>
        <p:nvSpPr>
          <p:cNvPr id="12" name="ZoneTexte 11">
            <a:extLst>
              <a:ext uri="{FF2B5EF4-FFF2-40B4-BE49-F238E27FC236}">
                <a16:creationId xmlns:a16="http://schemas.microsoft.com/office/drawing/2014/main" id="{B263087B-BC36-4EDC-83AA-4B90168FEE95}"/>
              </a:ext>
            </a:extLst>
          </p:cNvPr>
          <p:cNvSpPr txBox="1">
            <a:spLocks noChangeArrowheads="1"/>
          </p:cNvSpPr>
          <p:nvPr/>
        </p:nvSpPr>
        <p:spPr bwMode="auto">
          <a:xfrm>
            <a:off x="1887400" y="298162"/>
            <a:ext cx="91116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Développement économique</a:t>
            </a:r>
          </a:p>
        </p:txBody>
      </p:sp>
    </p:spTree>
    <p:extLst>
      <p:ext uri="{BB962C8B-B14F-4D97-AF65-F5344CB8AC3E}">
        <p14:creationId xmlns:p14="http://schemas.microsoft.com/office/powerpoint/2010/main" val="1254721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460985" y="876875"/>
            <a:ext cx="798195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itchFamily="34" charset="0"/>
                <a:ea typeface="ＭＳ Ｐゴシック" pitchFamily="34" charset="-128"/>
                <a:cs typeface="Trebuchet MS" pitchFamily="34" charset="0"/>
              </a:rPr>
              <a:t>Objectif</a:t>
            </a:r>
          </a:p>
          <a:p>
            <a:pPr algn="just" eaLnBrk="1" fontAlgn="auto" hangingPunct="1">
              <a:spcAft>
                <a:spcPts val="0"/>
              </a:spcAft>
              <a:buFont typeface="Arial" charset="0"/>
              <a:buNone/>
              <a:defRPr/>
            </a:pPr>
            <a:r>
              <a:rPr lang="fr-FR" altLang="fr-FR" sz="1250" b="1" dirty="0">
                <a:latin typeface="Trebuchet MS" pitchFamily="34" charset="0"/>
                <a:ea typeface="ＭＳ Ｐゴシック" pitchFamily="34" charset="-128"/>
                <a:cs typeface="Trebuchet MS" pitchFamily="34" charset="0"/>
              </a:rPr>
              <a:t> </a:t>
            </a:r>
          </a:p>
          <a:p>
            <a:pPr algn="just">
              <a:buNone/>
              <a:defRPr/>
            </a:pPr>
            <a:r>
              <a:rPr lang="fr-FR" altLang="fr-FR" sz="1250" dirty="0">
                <a:latin typeface="Trebuchet MS" pitchFamily="34" charset="0"/>
                <a:ea typeface="ＭＳ Ｐゴシック" pitchFamily="34" charset="-128"/>
                <a:cs typeface="Trebuchet MS" pitchFamily="34" charset="0"/>
              </a:rPr>
              <a:t>Lorient Agglomération soutient financièrement plusieurs structures œuvrant dans le champ de l</a:t>
            </a:r>
            <a:r>
              <a:rPr lang="fr-FR" altLang="fr-FR" sz="1250" b="1" dirty="0">
                <a:latin typeface="Trebuchet MS" pitchFamily="34" charset="0"/>
                <a:ea typeface="ＭＳ Ｐゴシック" pitchFamily="34" charset="-128"/>
                <a:cs typeface="Trebuchet MS" pitchFamily="34" charset="0"/>
              </a:rPr>
              <a:t>’</a:t>
            </a:r>
            <a:r>
              <a:rPr lang="fr-FR" altLang="fr-FR" sz="1250" b="1" dirty="0">
                <a:solidFill>
                  <a:srgbClr val="7030A0"/>
                </a:solidFill>
                <a:latin typeface="Trebuchet MS" pitchFamily="34" charset="0"/>
                <a:ea typeface="ＭＳ Ｐゴシック" pitchFamily="34" charset="-128"/>
                <a:cs typeface="Trebuchet MS" pitchFamily="34" charset="0"/>
              </a:rPr>
              <a:t>insertion</a:t>
            </a:r>
            <a:r>
              <a:rPr lang="fr-FR" altLang="fr-FR" sz="1250" dirty="0">
                <a:latin typeface="Trebuchet MS" pitchFamily="34" charset="0"/>
                <a:ea typeface="ＭＳ Ｐゴシック" pitchFamily="34" charset="-128"/>
                <a:cs typeface="Trebuchet MS" pitchFamily="34" charset="0"/>
              </a:rPr>
              <a:t> et se donne pour objectif de </a:t>
            </a:r>
            <a:r>
              <a:rPr lang="fr-FR" altLang="fr-FR" sz="1250" b="1" dirty="0">
                <a:solidFill>
                  <a:srgbClr val="7030A0"/>
                </a:solidFill>
                <a:latin typeface="Trebuchet MS" pitchFamily="34" charset="0"/>
                <a:ea typeface="ＭＳ Ｐゴシック" pitchFamily="34" charset="-128"/>
                <a:cs typeface="Trebuchet MS" pitchFamily="34" charset="0"/>
              </a:rPr>
              <a:t>développer les clauses d’insertion dans les marchés publics.</a:t>
            </a:r>
          </a:p>
          <a:p>
            <a:pPr algn="just" eaLnBrk="1" fontAlgn="auto" hangingPunct="1">
              <a:spcAft>
                <a:spcPts val="0"/>
              </a:spcAft>
              <a:buFont typeface="Arial" charset="0"/>
              <a:buNone/>
              <a:defRPr/>
            </a:pPr>
            <a:endParaRPr lang="fr-FR" altLang="fr-FR" sz="1250" dirty="0">
              <a:latin typeface="Trebuchet MS"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1250" dirty="0">
              <a:latin typeface="Trebuchet MS" panose="020B0603020202020204" pitchFamily="34" charset="0"/>
              <a:ea typeface="ＭＳ Ｐゴシック" pitchFamily="34" charset="-128"/>
              <a:cs typeface="Trebuchet MS" pitchFamily="34" charset="0"/>
            </a:endParaRPr>
          </a:p>
          <a:p>
            <a:pPr algn="just"/>
            <a:r>
              <a:rPr lang="fr-FR" sz="1250" dirty="0">
                <a:latin typeface="Trebuchet MS" panose="020B0603020202020204" pitchFamily="34" charset="0"/>
              </a:rPr>
              <a:t>Les impacts de la crise sanitaire, économique et sociale ont considérablement aggravé la situation des jeunes en France, notamment celles et ceux sans aide familiale et ayant perdu leur emploi parfois occupé en parallèle de leurs études. Cette situation a entraîné</a:t>
            </a:r>
            <a:r>
              <a:rPr lang="fr-FR" sz="1250" b="1" dirty="0">
                <a:solidFill>
                  <a:srgbClr val="7030A0"/>
                </a:solidFill>
                <a:latin typeface="Trebuchet MS" panose="020B0603020202020204" pitchFamily="34" charset="0"/>
              </a:rPr>
              <a:t> une hausse de 11 % des dossiers de demande de Fonds d’aide aux jeunes (FDAJ) </a:t>
            </a:r>
            <a:r>
              <a:rPr lang="fr-FR" sz="1250" dirty="0">
                <a:latin typeface="Trebuchet MS" panose="020B0603020202020204" pitchFamily="34" charset="0"/>
              </a:rPr>
              <a:t>instruits par les conseiller(ère)s et accordés auprès de 852 jeunes en 2021. Par ailleurs, le montant alloué à l’alimentation et l’hygiène augmente de 67 % et totalise 57 335 € de l’enveloppe FDAJ.</a:t>
            </a:r>
          </a:p>
          <a:p>
            <a:pPr algn="just"/>
            <a:endParaRPr lang="fr-FR" sz="1250" dirty="0">
              <a:latin typeface="Trebuchet MS" panose="020B0603020202020204" pitchFamily="34" charset="0"/>
            </a:endParaRPr>
          </a:p>
          <a:p>
            <a:pPr algn="just"/>
            <a:r>
              <a:rPr lang="fr-FR" sz="1250" dirty="0">
                <a:latin typeface="Trebuchet MS" panose="020B0603020202020204" pitchFamily="34" charset="0"/>
              </a:rPr>
              <a:t> Dans le cadre du plan de relance #1jeune1solution, le gouvernement a augmenté les moyens financiers alloués aux missions locales pour permettre une </a:t>
            </a:r>
            <a:r>
              <a:rPr lang="fr-FR" sz="1250" b="1" dirty="0">
                <a:solidFill>
                  <a:srgbClr val="7030A0"/>
                </a:solidFill>
                <a:latin typeface="Trebuchet MS" panose="020B0603020202020204" pitchFamily="34" charset="0"/>
              </a:rPr>
              <a:t>hausse du nombre d’entrées en Parcours contractualisé d’accompagnement vers l’emploi et l’autonomie (PACEA) et en Garantie Jeunes.</a:t>
            </a:r>
            <a:r>
              <a:rPr lang="fr-FR" sz="1250" dirty="0">
                <a:latin typeface="Trebuchet MS" panose="020B0603020202020204" pitchFamily="34" charset="0"/>
              </a:rPr>
              <a:t> Cette mesure a entraîné une augmentation du nombre d’entrées en PACEA (+50 % en 2021).</a:t>
            </a:r>
          </a:p>
          <a:p>
            <a:pPr algn="just"/>
            <a:endParaRPr lang="fr-FR" sz="1250" dirty="0">
              <a:latin typeface="Trebuchet MS" panose="020B0603020202020204" pitchFamily="34" charset="0"/>
            </a:endParaRPr>
          </a:p>
          <a:p>
            <a:pPr algn="just"/>
            <a:r>
              <a:rPr lang="fr-FR" sz="1250" dirty="0">
                <a:latin typeface="Trebuchet MS" panose="020B0603020202020204" pitchFamily="34" charset="0"/>
              </a:rPr>
              <a:t> Lancé en octobre 2021, le projet « A l’Abordage » est une démarche collective portée par huit acteurs de l’insertion professionnelle, de l’emploi et de la formation du territoire qui accompagnent aujourd’hui les habitants des quartiers relevant de la Politique de la Ville. La Mission Locale Réseaux pour l’emploi du Pays de Lorient s’est donc engagée, dans le cadre de ce consortium, afin d’expérimenter et de contribuer au développement de solutions innovantes en termes de mobilisation et </a:t>
            </a:r>
            <a:r>
              <a:rPr lang="fr-FR" sz="1250" b="1" dirty="0">
                <a:solidFill>
                  <a:srgbClr val="7030A0"/>
                </a:solidFill>
                <a:latin typeface="Trebuchet MS" panose="020B0603020202020204" pitchFamily="34" charset="0"/>
              </a:rPr>
              <a:t>d’accompagnement des habitants des quartiers prioritaires d’Hennebont, de Lanester et de Lorient.</a:t>
            </a:r>
          </a:p>
          <a:p>
            <a:pPr algn="just"/>
            <a:endParaRPr lang="fr-FR" sz="1250" b="1" dirty="0">
              <a:solidFill>
                <a:srgbClr val="7030A0"/>
              </a:solidFill>
              <a:latin typeface="Trebuchet MS" panose="020B0603020202020204" pitchFamily="34" charset="0"/>
            </a:endParaRPr>
          </a:p>
          <a:p>
            <a:pPr algn="just"/>
            <a:r>
              <a:rPr lang="fr-FR" sz="1250" dirty="0">
                <a:latin typeface="Trebuchet MS" panose="020B0603020202020204" pitchFamily="34" charset="0"/>
              </a:rPr>
              <a:t> La </a:t>
            </a:r>
            <a:r>
              <a:rPr lang="fr-FR" sz="1250" b="1" dirty="0">
                <a:solidFill>
                  <a:srgbClr val="7030A0"/>
                </a:solidFill>
                <a:latin typeface="Trebuchet MS" panose="020B0603020202020204" pitchFamily="34" charset="0"/>
              </a:rPr>
              <a:t>clause d’insertion</a:t>
            </a:r>
            <a:r>
              <a:rPr lang="fr-FR" sz="1250" dirty="0">
                <a:latin typeface="Trebuchet MS" panose="020B0603020202020204" pitchFamily="34" charset="0"/>
              </a:rPr>
              <a:t> inscrites dans les marchés de 76 opérations pour le compte de 17 maîtres d’ouvrage a permis la réalisation de 177 089 heures de travail (soit 106 ETP) (+ 28 %).</a:t>
            </a:r>
            <a:endParaRPr lang="fr-FR" altLang="fr-FR" sz="1250"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endParaRPr lang="fr-FR" altLang="fr-FR" sz="1250"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endParaRPr lang="fr-FR" altLang="fr-FR" sz="1100" dirty="0">
              <a:latin typeface="Trebuchet MS"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84224" y="6412581"/>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4</a:t>
            </a:r>
          </a:p>
        </p:txBody>
      </p:sp>
      <p:pic>
        <p:nvPicPr>
          <p:cNvPr id="2" name="Image 1">
            <a:extLst>
              <a:ext uri="{FF2B5EF4-FFF2-40B4-BE49-F238E27FC236}">
                <a16:creationId xmlns:a16="http://schemas.microsoft.com/office/drawing/2014/main" id="{99BF00FF-4CC6-43B7-9903-B61260797D70}"/>
              </a:ext>
            </a:extLst>
          </p:cNvPr>
          <p:cNvPicPr>
            <a:picLocks noChangeAspect="1"/>
          </p:cNvPicPr>
          <p:nvPr/>
        </p:nvPicPr>
        <p:blipFill>
          <a:blip r:embed="rId4"/>
          <a:stretch>
            <a:fillRect/>
          </a:stretch>
        </p:blipFill>
        <p:spPr>
          <a:xfrm>
            <a:off x="8549516" y="1096145"/>
            <a:ext cx="3196373" cy="2123305"/>
          </a:xfrm>
          <a:prstGeom prst="rect">
            <a:avLst/>
          </a:prstGeom>
        </p:spPr>
      </p:pic>
      <p:pic>
        <p:nvPicPr>
          <p:cNvPr id="3" name="Image 2">
            <a:extLst>
              <a:ext uri="{FF2B5EF4-FFF2-40B4-BE49-F238E27FC236}">
                <a16:creationId xmlns:a16="http://schemas.microsoft.com/office/drawing/2014/main" id="{95853687-86DA-4E21-978B-62578D5CA97B}"/>
              </a:ext>
            </a:extLst>
          </p:cNvPr>
          <p:cNvPicPr>
            <a:picLocks noChangeAspect="1"/>
          </p:cNvPicPr>
          <p:nvPr/>
        </p:nvPicPr>
        <p:blipFill>
          <a:blip r:embed="rId5"/>
          <a:stretch>
            <a:fillRect/>
          </a:stretch>
        </p:blipFill>
        <p:spPr>
          <a:xfrm>
            <a:off x="8534642" y="3816972"/>
            <a:ext cx="3196373" cy="2148822"/>
          </a:xfrm>
          <a:prstGeom prst="rect">
            <a:avLst/>
          </a:prstGeom>
        </p:spPr>
      </p:pic>
      <p:sp>
        <p:nvSpPr>
          <p:cNvPr id="12" name="ZoneTexte 11">
            <a:extLst>
              <a:ext uri="{FF2B5EF4-FFF2-40B4-BE49-F238E27FC236}">
                <a16:creationId xmlns:a16="http://schemas.microsoft.com/office/drawing/2014/main" id="{5E82112E-3B0F-409A-B4B0-32CCC005BA63}"/>
              </a:ext>
            </a:extLst>
          </p:cNvPr>
          <p:cNvSpPr txBox="1">
            <a:spLocks noChangeArrowheads="1"/>
          </p:cNvSpPr>
          <p:nvPr/>
        </p:nvSpPr>
        <p:spPr bwMode="auto">
          <a:xfrm>
            <a:off x="1948195" y="292100"/>
            <a:ext cx="94439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Accès à l’emploi et insertion des jeunes</a:t>
            </a:r>
          </a:p>
        </p:txBody>
      </p:sp>
    </p:spTree>
    <p:extLst>
      <p:ext uri="{BB962C8B-B14F-4D97-AF65-F5344CB8AC3E}">
        <p14:creationId xmlns:p14="http://schemas.microsoft.com/office/powerpoint/2010/main" val="2759972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94439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Tourisme et loisirs</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207034" y="1062038"/>
            <a:ext cx="8143336"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600"/>
              </a:spcAft>
              <a:buFont typeface="Arial" charset="0"/>
              <a:buNone/>
              <a:defRPr/>
            </a:pPr>
            <a:r>
              <a:rPr lang="fr-FR" altLang="fr-FR" sz="1250" b="1" dirty="0">
                <a:latin typeface="Trebuchet MS" pitchFamily="34" charset="0"/>
                <a:ea typeface="ＭＳ Ｐゴシック" pitchFamily="34" charset="-128"/>
                <a:cs typeface="Trebuchet MS" pitchFamily="34" charset="0"/>
              </a:rPr>
              <a:t>Objectif</a:t>
            </a:r>
          </a:p>
          <a:p>
            <a:pPr algn="just" eaLnBrk="1" fontAlgn="auto" hangingPunct="1">
              <a:spcAft>
                <a:spcPts val="600"/>
              </a:spcAft>
              <a:buFont typeface="Arial" charset="0"/>
              <a:buNone/>
              <a:defRPr/>
            </a:pPr>
            <a:r>
              <a:rPr lang="fr-FR" altLang="fr-FR" sz="1250" b="1" dirty="0">
                <a:latin typeface="Trebuchet MS" pitchFamily="34" charset="0"/>
                <a:ea typeface="ＭＳ Ｐゴシック" pitchFamily="34" charset="-128"/>
                <a:cs typeface="Trebuchet MS" pitchFamily="34" charset="0"/>
              </a:rPr>
              <a:t> </a:t>
            </a:r>
          </a:p>
          <a:p>
            <a:pPr algn="just">
              <a:spcAft>
                <a:spcPts val="600"/>
              </a:spcAft>
              <a:buFont typeface="Arial" panose="020B0604020202020204" pitchFamily="34" charset="0"/>
              <a:buNone/>
            </a:pPr>
            <a:r>
              <a:rPr lang="fr-FR" altLang="fr-FR" sz="1250" dirty="0">
                <a:latin typeface="Trebuchet MS" panose="020B0603020202020204" pitchFamily="34" charset="0"/>
                <a:ea typeface="ＭＳ Ｐゴシック" panose="020B0600070205080204" pitchFamily="34" charset="-128"/>
                <a:cs typeface="Trebuchet MS" panose="020B0603020202020204" pitchFamily="34" charset="0"/>
              </a:rPr>
              <a:t>Lorient Agglomération </a:t>
            </a:r>
            <a:r>
              <a:rPr lang="fr-FR" altLang="fr-FR" sz="1250" b="1" dirty="0">
                <a:solidFill>
                  <a:srgbClr val="7030A0"/>
                </a:solidFill>
                <a:latin typeface="Trebuchet MS" panose="020B0603020202020204" pitchFamily="34" charset="0"/>
                <a:ea typeface="ＭＳ Ｐゴシック" panose="020B0600070205080204" pitchFamily="34" charset="-128"/>
                <a:cs typeface="Trebuchet MS" panose="020B0603020202020204" pitchFamily="34" charset="0"/>
              </a:rPr>
              <a:t>renforce la place du tourisme dans son économie générale</a:t>
            </a:r>
            <a:r>
              <a:rPr lang="fr-FR" altLang="fr-FR" sz="1250" dirty="0">
                <a:solidFill>
                  <a:srgbClr val="7030A0"/>
                </a:solidFill>
                <a:latin typeface="Trebuchet MS" panose="020B0603020202020204" pitchFamily="34" charset="0"/>
                <a:ea typeface="ＭＳ Ｐゴシック" panose="020B0600070205080204" pitchFamily="34" charset="-128"/>
                <a:cs typeface="Trebuchet MS" panose="020B0603020202020204" pitchFamily="34" charset="0"/>
              </a:rPr>
              <a:t> </a:t>
            </a:r>
            <a:r>
              <a:rPr lang="fr-FR" altLang="fr-FR" sz="1250" dirty="0">
                <a:latin typeface="Trebuchet MS" panose="020B0603020202020204" pitchFamily="34" charset="0"/>
                <a:ea typeface="ＭＳ Ｐゴシック" panose="020B0600070205080204" pitchFamily="34" charset="-128"/>
                <a:cs typeface="Trebuchet MS" panose="020B0603020202020204" pitchFamily="34" charset="0"/>
              </a:rPr>
              <a:t>en proposant une </a:t>
            </a:r>
            <a:r>
              <a:rPr lang="fr-FR" altLang="fr-FR" sz="1250" b="1" dirty="0">
                <a:solidFill>
                  <a:srgbClr val="7030A0"/>
                </a:solidFill>
                <a:latin typeface="Trebuchet MS" panose="020B0603020202020204" pitchFamily="34" charset="0"/>
                <a:ea typeface="ＭＳ Ｐゴシック" panose="020B0600070205080204" pitchFamily="34" charset="-128"/>
                <a:cs typeface="Trebuchet MS" panose="020B0603020202020204" pitchFamily="34" charset="0"/>
              </a:rPr>
              <a:t>offre de loisirs de qualité</a:t>
            </a:r>
            <a:r>
              <a:rPr lang="fr-FR" altLang="fr-FR" sz="1250" dirty="0">
                <a:solidFill>
                  <a:srgbClr val="7030A0"/>
                </a:solidFill>
                <a:latin typeface="Trebuchet MS" panose="020B0603020202020204" pitchFamily="34" charset="0"/>
                <a:ea typeface="ＭＳ Ｐゴシック" panose="020B0600070205080204" pitchFamily="34" charset="-128"/>
                <a:cs typeface="Trebuchet MS" panose="020B0603020202020204" pitchFamily="34" charset="0"/>
              </a:rPr>
              <a:t>.</a:t>
            </a:r>
          </a:p>
          <a:p>
            <a:pPr algn="just" eaLnBrk="1" fontAlgn="auto" hangingPunct="1">
              <a:spcAft>
                <a:spcPts val="600"/>
              </a:spcAft>
              <a:buFont typeface="Arial" charset="0"/>
              <a:buNone/>
              <a:defRPr/>
            </a:pPr>
            <a:endParaRPr lang="fr-FR" altLang="fr-FR" sz="1250" dirty="0">
              <a:latin typeface="Trebuchet MS" pitchFamily="34" charset="0"/>
              <a:ea typeface="ＭＳ Ｐゴシック" pitchFamily="34" charset="-128"/>
              <a:cs typeface="Trebuchet MS" pitchFamily="34" charset="0"/>
            </a:endParaRPr>
          </a:p>
          <a:p>
            <a:pPr algn="just" eaLnBrk="1" fontAlgn="auto" hangingPunct="1">
              <a:spcAft>
                <a:spcPts val="60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a:spcAft>
                <a:spcPts val="600"/>
              </a:spcAft>
            </a:pPr>
            <a:r>
              <a:rPr lang="fr-FR" sz="1250" dirty="0">
                <a:latin typeface="Trebuchet MS" panose="020B0603020202020204" pitchFamily="34" charset="0"/>
              </a:rPr>
              <a:t>Lancement de la réflexion sur l'élaboration d'un </a:t>
            </a:r>
            <a:r>
              <a:rPr lang="fr-FR" sz="1250" b="1" dirty="0">
                <a:solidFill>
                  <a:srgbClr val="7030A0"/>
                </a:solidFill>
                <a:latin typeface="Trebuchet MS" panose="020B0603020202020204" pitchFamily="34" charset="0"/>
              </a:rPr>
              <a:t>nouveau Schéma de développement touristique</a:t>
            </a:r>
            <a:r>
              <a:rPr lang="fr-FR" sz="1250" dirty="0">
                <a:latin typeface="Trebuchet MS" panose="020B0603020202020204" pitchFamily="34" charset="0"/>
              </a:rPr>
              <a:t>. Cette étude est menée en partenariat avec l'Agence de développement Touristique du Morbihan et en étroite collaboration avec l'Office de tourisme communautaire. Des entretiens individuels et des focus group permettront d’associer élus, professionnels du tourisme, institutionnels et acteurs associatifs à ce projet.</a:t>
            </a:r>
          </a:p>
          <a:p>
            <a:pPr algn="just">
              <a:spcAft>
                <a:spcPts val="600"/>
              </a:spcAft>
            </a:pPr>
            <a:r>
              <a:rPr lang="fr-FR" sz="1250" dirty="0">
                <a:latin typeface="Trebuchet MS" panose="020B0603020202020204" pitchFamily="34" charset="0"/>
              </a:rPr>
              <a:t> À la </a:t>
            </a:r>
            <a:r>
              <a:rPr lang="fr-FR" sz="1250" b="1" dirty="0">
                <a:solidFill>
                  <a:srgbClr val="7030A0"/>
                </a:solidFill>
                <a:latin typeface="Trebuchet MS" panose="020B0603020202020204" pitchFamily="34" charset="0"/>
              </a:rPr>
              <a:t>Cité de la Voile Éric Tabarly</a:t>
            </a:r>
            <a:r>
              <a:rPr lang="fr-FR" sz="1250" dirty="0">
                <a:latin typeface="Trebuchet MS" panose="020B0603020202020204" pitchFamily="34" charset="0"/>
              </a:rPr>
              <a:t>, une réflexion est menée pour proposer sur une </a:t>
            </a:r>
            <a:r>
              <a:rPr lang="fr-FR" sz="1250" b="1" dirty="0">
                <a:solidFill>
                  <a:srgbClr val="7030A0"/>
                </a:solidFill>
                <a:latin typeface="Trebuchet MS" panose="020B0603020202020204" pitchFamily="34" charset="0"/>
              </a:rPr>
              <a:t>offre ciblée pour les plus petits (3 à 12 ans) </a:t>
            </a:r>
            <a:r>
              <a:rPr lang="fr-FR" sz="1250" dirty="0">
                <a:latin typeface="Trebuchet MS" panose="020B0603020202020204" pitchFamily="34" charset="0"/>
              </a:rPr>
              <a:t>sur les thèmes du monde maritime et de la navigation. Ce futur lieu immersif sera composé d’un parcours de découvertes ludiques et pédagogiques basé sur l'apprentissage par le jeu et la manipulation.</a:t>
            </a:r>
          </a:p>
          <a:p>
            <a:pPr algn="just">
              <a:spcAft>
                <a:spcPts val="600"/>
              </a:spcAft>
            </a:pPr>
            <a:r>
              <a:rPr lang="fr-FR" sz="1250" dirty="0">
                <a:latin typeface="Trebuchet MS" panose="020B0603020202020204" pitchFamily="34" charset="0"/>
              </a:rPr>
              <a:t> Lancement d'une réflexion sur le </a:t>
            </a:r>
            <a:r>
              <a:rPr lang="fr-FR" sz="1250" b="1" dirty="0">
                <a:solidFill>
                  <a:srgbClr val="7030A0"/>
                </a:solidFill>
                <a:latin typeface="Trebuchet MS" panose="020B0603020202020204" pitchFamily="34" charset="0"/>
              </a:rPr>
              <a:t>développement de </a:t>
            </a:r>
            <a:r>
              <a:rPr lang="fr-FR" sz="1250" b="1" dirty="0" err="1">
                <a:solidFill>
                  <a:srgbClr val="7030A0"/>
                </a:solidFill>
                <a:latin typeface="Trebuchet MS" panose="020B0603020202020204" pitchFamily="34" charset="0"/>
              </a:rPr>
              <a:t>Locastel</a:t>
            </a:r>
            <a:r>
              <a:rPr lang="fr-FR" sz="1250" b="1" dirty="0">
                <a:solidFill>
                  <a:srgbClr val="7030A0"/>
                </a:solidFill>
                <a:latin typeface="Trebuchet MS" panose="020B0603020202020204" pitchFamily="34" charset="0"/>
              </a:rPr>
              <a:t> à </a:t>
            </a:r>
            <a:r>
              <a:rPr lang="fr-FR" sz="1250" b="1" dirty="0" err="1">
                <a:solidFill>
                  <a:srgbClr val="7030A0"/>
                </a:solidFill>
                <a:latin typeface="Trebuchet MS" panose="020B0603020202020204" pitchFamily="34" charset="0"/>
              </a:rPr>
              <a:t>Inzinzac</a:t>
            </a:r>
            <a:r>
              <a:rPr lang="fr-FR" sz="1250" b="1" dirty="0">
                <a:solidFill>
                  <a:srgbClr val="7030A0"/>
                </a:solidFill>
                <a:latin typeface="Trebuchet MS" panose="020B0603020202020204" pitchFamily="34" charset="0"/>
              </a:rPr>
              <a:t> </a:t>
            </a:r>
            <a:r>
              <a:rPr lang="fr-FR" sz="1250" b="1" dirty="0" err="1">
                <a:solidFill>
                  <a:srgbClr val="7030A0"/>
                </a:solidFill>
                <a:latin typeface="Trebuchet MS" panose="020B0603020202020204" pitchFamily="34" charset="0"/>
              </a:rPr>
              <a:t>Lochrist</a:t>
            </a:r>
            <a:r>
              <a:rPr lang="fr-FR" sz="1250" b="1" dirty="0">
                <a:solidFill>
                  <a:srgbClr val="7030A0"/>
                </a:solidFill>
                <a:latin typeface="Trebuchet MS" panose="020B0603020202020204" pitchFamily="34" charset="0"/>
              </a:rPr>
              <a:t> </a:t>
            </a:r>
            <a:r>
              <a:rPr lang="fr-FR" sz="1250" dirty="0">
                <a:latin typeface="Trebuchet MS" panose="020B0603020202020204" pitchFamily="34" charset="0"/>
              </a:rPr>
              <a:t>: un cahier des charges a été rédigé avec la </a:t>
            </a:r>
            <a:r>
              <a:rPr lang="fr-FR" sz="1250" dirty="0" err="1">
                <a:latin typeface="Trebuchet MS" panose="020B0603020202020204" pitchFamily="34" charset="0"/>
              </a:rPr>
              <a:t>Sellor</a:t>
            </a:r>
            <a:r>
              <a:rPr lang="fr-FR" sz="1250" dirty="0">
                <a:latin typeface="Trebuchet MS" panose="020B0603020202020204" pitchFamily="34" charset="0"/>
              </a:rPr>
              <a:t>, la commune, la Région Bretagne, les directions de l'environnement et de l'eau, dans l'objectif de mettre en place un projet de site autour du développement d'activités nautiques et en intérieur, à proximité du parc d'eau vive.</a:t>
            </a:r>
          </a:p>
          <a:p>
            <a:pPr algn="just">
              <a:spcAft>
                <a:spcPts val="600"/>
              </a:spcAft>
            </a:pPr>
            <a:r>
              <a:rPr lang="fr-FR" sz="1250" dirty="0">
                <a:latin typeface="Trebuchet MS" panose="020B0603020202020204" pitchFamily="34" charset="0"/>
              </a:rPr>
              <a:t>Lancement du </a:t>
            </a:r>
            <a:r>
              <a:rPr lang="fr-FR" sz="1250" b="1" dirty="0">
                <a:solidFill>
                  <a:srgbClr val="7030A0"/>
                </a:solidFill>
                <a:latin typeface="Trebuchet MS" panose="020B0603020202020204" pitchFamily="34" charset="0"/>
              </a:rPr>
              <a:t>nouveau schéma de signalisation touristique </a:t>
            </a:r>
            <a:r>
              <a:rPr lang="fr-FR" sz="1250" dirty="0">
                <a:latin typeface="Trebuchet MS" panose="020B0603020202020204" pitchFamily="34" charset="0"/>
              </a:rPr>
              <a:t>: en concertation avec le Conseil départemental du Morbihan et les communes. Son aboutissement est prévu en 2023.</a:t>
            </a:r>
          </a:p>
          <a:p>
            <a:pPr algn="just">
              <a:spcAft>
                <a:spcPts val="600"/>
              </a:spcAft>
            </a:pPr>
            <a:r>
              <a:rPr lang="fr-FR" sz="1250" dirty="0">
                <a:latin typeface="Trebuchet MS" panose="020B0603020202020204" pitchFamily="34" charset="0"/>
              </a:rPr>
              <a:t> La </a:t>
            </a:r>
            <a:r>
              <a:rPr lang="fr-FR" sz="1250" b="1" dirty="0">
                <a:solidFill>
                  <a:srgbClr val="7030A0"/>
                </a:solidFill>
                <a:latin typeface="Trebuchet MS" panose="020B0603020202020204" pitchFamily="34" charset="0"/>
              </a:rPr>
              <a:t>restructuration du club-house du golf de Val-Quéven </a:t>
            </a:r>
            <a:r>
              <a:rPr lang="fr-FR" sz="1250" dirty="0">
                <a:latin typeface="Trebuchet MS" panose="020B0603020202020204" pitchFamily="34" charset="0"/>
              </a:rPr>
              <a:t>s’est finalisée sur la base d’une enveloppe financière d’1 million d'euros HT portée par le concessionnaire Blue Green, avec une contribution de Lorient Agglomération à hauteur de 230 000 € HT. </a:t>
            </a:r>
            <a:endParaRPr lang="fr-FR" altLang="fr-FR" sz="1250" dirty="0">
              <a:latin typeface="Trebuchet MS"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84224" y="6412581"/>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5</a:t>
            </a:r>
          </a:p>
        </p:txBody>
      </p:sp>
      <p:pic>
        <p:nvPicPr>
          <p:cNvPr id="11" name="Image 10">
            <a:extLst>
              <a:ext uri="{FF2B5EF4-FFF2-40B4-BE49-F238E27FC236}">
                <a16:creationId xmlns:a16="http://schemas.microsoft.com/office/drawing/2014/main" id="{924800EA-9452-44FA-A2A1-BE7032639111}"/>
              </a:ext>
            </a:extLst>
          </p:cNvPr>
          <p:cNvPicPr>
            <a:picLocks noChangeAspect="1"/>
          </p:cNvPicPr>
          <p:nvPr/>
        </p:nvPicPr>
        <p:blipFill>
          <a:blip r:embed="rId4"/>
          <a:stretch>
            <a:fillRect/>
          </a:stretch>
        </p:blipFill>
        <p:spPr>
          <a:xfrm>
            <a:off x="8508217" y="1514500"/>
            <a:ext cx="3324412" cy="2221602"/>
          </a:xfrm>
          <a:prstGeom prst="rect">
            <a:avLst/>
          </a:prstGeom>
        </p:spPr>
      </p:pic>
      <p:pic>
        <p:nvPicPr>
          <p:cNvPr id="12" name="Image 11">
            <a:extLst>
              <a:ext uri="{FF2B5EF4-FFF2-40B4-BE49-F238E27FC236}">
                <a16:creationId xmlns:a16="http://schemas.microsoft.com/office/drawing/2014/main" id="{3FFADCB1-2753-4B39-A0FD-09DCDD781A0C}"/>
              </a:ext>
            </a:extLst>
          </p:cNvPr>
          <p:cNvPicPr>
            <a:picLocks noChangeAspect="1"/>
          </p:cNvPicPr>
          <p:nvPr/>
        </p:nvPicPr>
        <p:blipFill>
          <a:blip r:embed="rId5"/>
          <a:stretch>
            <a:fillRect/>
          </a:stretch>
        </p:blipFill>
        <p:spPr>
          <a:xfrm>
            <a:off x="8508217" y="3797220"/>
            <a:ext cx="3314144" cy="2224018"/>
          </a:xfrm>
          <a:prstGeom prst="rect">
            <a:avLst/>
          </a:prstGeom>
        </p:spPr>
      </p:pic>
    </p:spTree>
    <p:extLst>
      <p:ext uri="{BB962C8B-B14F-4D97-AF65-F5344CB8AC3E}">
        <p14:creationId xmlns:p14="http://schemas.microsoft.com/office/powerpoint/2010/main" val="77883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94439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Aménagement et urbanisme 1/2</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207034" y="1361066"/>
            <a:ext cx="8143336"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itchFamily="34" charset="0"/>
                <a:ea typeface="ＭＳ Ｐゴシック" pitchFamily="34" charset="-128"/>
                <a:cs typeface="Trebuchet MS" pitchFamily="34" charset="0"/>
              </a:rPr>
              <a:t>Objectif</a:t>
            </a:r>
          </a:p>
          <a:p>
            <a:pPr algn="just" eaLnBrk="1" fontAlgn="auto" hangingPunct="1">
              <a:spcAft>
                <a:spcPts val="0"/>
              </a:spcAft>
              <a:buFont typeface="Arial" charset="0"/>
              <a:buNone/>
              <a:defRPr/>
            </a:pPr>
            <a:r>
              <a:rPr lang="fr-FR" altLang="fr-FR" sz="1250" b="1" dirty="0">
                <a:latin typeface="Trebuchet MS" pitchFamily="34" charset="0"/>
                <a:ea typeface="ＭＳ Ｐゴシック" pitchFamily="34" charset="-128"/>
                <a:cs typeface="Trebuchet MS" pitchFamily="34" charset="0"/>
              </a:rPr>
              <a:t> </a:t>
            </a:r>
            <a:r>
              <a:rPr lang="fr-FR" altLang="fr-FR" sz="1250" dirty="0">
                <a:latin typeface="Trebuchet MS" pitchFamily="34" charset="0"/>
                <a:ea typeface="ＭＳ Ｐゴシック" pitchFamily="34" charset="-128"/>
                <a:cs typeface="Trebuchet MS" pitchFamily="34" charset="0"/>
              </a:rPr>
              <a:t>L’urbanisme opérationnel consiste à mettre en place les </a:t>
            </a:r>
            <a:r>
              <a:rPr lang="fr-FR" altLang="fr-FR" sz="1250" b="1" dirty="0">
                <a:solidFill>
                  <a:srgbClr val="7030A0"/>
                </a:solidFill>
                <a:latin typeface="Trebuchet MS" pitchFamily="34" charset="0"/>
                <a:ea typeface="ＭＳ Ｐゴシック" pitchFamily="34" charset="-128"/>
                <a:cs typeface="Trebuchet MS" pitchFamily="34" charset="0"/>
              </a:rPr>
              <a:t>actions nécessaires à la réalisation d’un projet urbain</a:t>
            </a:r>
            <a:r>
              <a:rPr lang="fr-FR" altLang="fr-FR" sz="1250" dirty="0">
                <a:solidFill>
                  <a:srgbClr val="7030A0"/>
                </a:solidFill>
                <a:latin typeface="Trebuchet MS" pitchFamily="34" charset="0"/>
                <a:ea typeface="ＭＳ Ｐゴシック" pitchFamily="34" charset="-128"/>
                <a:cs typeface="Trebuchet MS" pitchFamily="34" charset="0"/>
              </a:rPr>
              <a:t>.</a:t>
            </a:r>
            <a:r>
              <a:rPr lang="fr-FR" altLang="fr-FR" sz="1250" dirty="0">
                <a:latin typeface="Trebuchet MS" pitchFamily="34" charset="0"/>
                <a:ea typeface="ＭＳ Ｐゴシック" pitchFamily="34" charset="-128"/>
                <a:cs typeface="Trebuchet MS" pitchFamily="34" charset="0"/>
              </a:rPr>
              <a:t> Il regroupe ainsi l’ensemble des actions conduites ayant pour objet la fourniture de terrains à bâtir, la construction de bâtiments ou le traitement de quartiers et d'immeubles existants.</a:t>
            </a:r>
          </a:p>
          <a:p>
            <a:pPr algn="just" eaLnBrk="1" fontAlgn="auto" hangingPunct="1">
              <a:spcAft>
                <a:spcPts val="0"/>
              </a:spcAft>
              <a:buFont typeface="Arial" charset="0"/>
              <a:buNone/>
              <a:defRPr/>
            </a:pPr>
            <a:endParaRPr lang="fr-FR" altLang="fr-FR" sz="1250" dirty="0">
              <a:latin typeface="Trebuchet MS"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a:p>
            <a:r>
              <a:rPr lang="fr-FR" sz="1250" dirty="0">
                <a:latin typeface="Trebuchet MS" panose="020B0603020202020204" pitchFamily="34" charset="0"/>
              </a:rPr>
              <a:t>Refonte globale du </a:t>
            </a:r>
            <a:r>
              <a:rPr lang="fr-FR" sz="1250" b="1" dirty="0">
                <a:solidFill>
                  <a:srgbClr val="7030A0"/>
                </a:solidFill>
                <a:latin typeface="Trebuchet MS" panose="020B0603020202020204" pitchFamily="34" charset="0"/>
              </a:rPr>
              <a:t>projet de rénovation urbaine de Bois du château </a:t>
            </a:r>
            <a:r>
              <a:rPr lang="fr-FR" sz="1250" dirty="0">
                <a:latin typeface="Trebuchet MS" panose="020B0603020202020204" pitchFamily="34" charset="0"/>
              </a:rPr>
              <a:t>: le projet a été repensé pour intégrer davantage de démolitions de logements sociaux et permettre ainsi un changement d'image plus net et une plus grande diversification résidentielle et fonctionnelle. </a:t>
            </a:r>
          </a:p>
          <a:p>
            <a:pPr>
              <a:buNone/>
            </a:pPr>
            <a:endParaRPr lang="fr-FR" sz="1250" dirty="0">
              <a:latin typeface="Trebuchet MS" panose="020B0603020202020204" pitchFamily="34" charset="0"/>
            </a:endParaRPr>
          </a:p>
          <a:p>
            <a:r>
              <a:rPr lang="fr-FR" sz="1250" dirty="0">
                <a:latin typeface="Trebuchet MS" panose="020B0603020202020204" pitchFamily="34" charset="0"/>
              </a:rPr>
              <a:t>Sur </a:t>
            </a:r>
            <a:r>
              <a:rPr lang="fr-FR" sz="1250" b="1" dirty="0">
                <a:solidFill>
                  <a:srgbClr val="7030A0"/>
                </a:solidFill>
                <a:latin typeface="Trebuchet MS" panose="020B0603020202020204" pitchFamily="34" charset="0"/>
              </a:rPr>
              <a:t>les parcs d'activités économiques :</a:t>
            </a:r>
          </a:p>
          <a:p>
            <a:pPr lvl="1">
              <a:buNone/>
            </a:pPr>
            <a:r>
              <a:rPr lang="fr-FR" sz="1250" dirty="0">
                <a:latin typeface="Trebuchet MS" panose="020B0603020202020204" pitchFamily="34" charset="0"/>
              </a:rPr>
              <a:t>- Vente à l'entreprise </a:t>
            </a:r>
            <a:r>
              <a:rPr lang="fr-FR" sz="1250" dirty="0" err="1">
                <a:latin typeface="Trebuchet MS" panose="020B0603020202020204" pitchFamily="34" charset="0"/>
              </a:rPr>
              <a:t>Bruneel</a:t>
            </a:r>
            <a:r>
              <a:rPr lang="fr-FR" sz="1250" dirty="0">
                <a:latin typeface="Trebuchet MS" panose="020B0603020202020204" pitchFamily="34" charset="0"/>
              </a:rPr>
              <a:t> de la friche </a:t>
            </a:r>
            <a:r>
              <a:rPr lang="fr-FR" sz="1250" dirty="0" err="1">
                <a:latin typeface="Trebuchet MS" panose="020B0603020202020204" pitchFamily="34" charset="0"/>
              </a:rPr>
              <a:t>Kergoussel</a:t>
            </a:r>
            <a:r>
              <a:rPr lang="fr-FR" sz="1250" dirty="0">
                <a:latin typeface="Trebuchet MS" panose="020B0603020202020204" pitchFamily="34" charset="0"/>
              </a:rPr>
              <a:t> (préalablement réhabilitée et dépolluée),</a:t>
            </a:r>
          </a:p>
          <a:p>
            <a:pPr lvl="1">
              <a:buNone/>
            </a:pPr>
            <a:r>
              <a:rPr lang="fr-FR" sz="1250" dirty="0">
                <a:latin typeface="Trebuchet MS" panose="020B0603020202020204" pitchFamily="34" charset="0"/>
              </a:rPr>
              <a:t>- Passage en phase opérationnelle pour les parcs d'activités de </a:t>
            </a:r>
            <a:r>
              <a:rPr lang="fr-FR" sz="1250" dirty="0" err="1">
                <a:latin typeface="Trebuchet MS" panose="020B0603020202020204" pitchFamily="34" charset="0"/>
              </a:rPr>
              <a:t>Kerchopine</a:t>
            </a:r>
            <a:r>
              <a:rPr lang="fr-FR" sz="1250" dirty="0">
                <a:latin typeface="Trebuchet MS" panose="020B0603020202020204" pitchFamily="34" charset="0"/>
              </a:rPr>
              <a:t> à </a:t>
            </a:r>
            <a:r>
              <a:rPr lang="fr-FR" sz="1250" dirty="0" err="1">
                <a:latin typeface="Trebuchet MS" panose="020B0603020202020204" pitchFamily="34" charset="0"/>
              </a:rPr>
              <a:t>Cleguer</a:t>
            </a:r>
            <a:r>
              <a:rPr lang="fr-FR" sz="1250" dirty="0">
                <a:latin typeface="Trebuchet MS" panose="020B0603020202020204" pitchFamily="34" charset="0"/>
              </a:rPr>
              <a:t> et de Mourillon-Ouest à Quéven,</a:t>
            </a:r>
          </a:p>
          <a:p>
            <a:pPr lvl="1">
              <a:buNone/>
            </a:pPr>
            <a:r>
              <a:rPr lang="fr-FR" sz="1250">
                <a:latin typeface="Trebuchet MS" panose="020B0603020202020204" pitchFamily="34" charset="0"/>
              </a:rPr>
              <a:t>- </a:t>
            </a:r>
            <a:r>
              <a:rPr lang="fr-FR" sz="1250" dirty="0">
                <a:latin typeface="Trebuchet MS" panose="020B0603020202020204" pitchFamily="34" charset="0"/>
              </a:rPr>
              <a:t>Lancement des études environnementales et écologiques en vue de l'aménagement du parc d’activités économiques de la Villeneuve à Hennebont,</a:t>
            </a:r>
          </a:p>
          <a:p>
            <a:pPr lvl="1">
              <a:buNone/>
            </a:pPr>
            <a:r>
              <a:rPr lang="fr-FR" sz="1250" dirty="0">
                <a:latin typeface="Trebuchet MS" panose="020B0603020202020204" pitchFamily="34" charset="0"/>
              </a:rPr>
              <a:t>- Implantation du hangar bois de la SPL BER.</a:t>
            </a:r>
          </a:p>
          <a:p>
            <a:endParaRPr lang="fr-FR" altLang="fr-FR" sz="1250" dirty="0">
              <a:latin typeface="Trebuchet MS" panose="020B0603020202020204"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84224" y="6412581"/>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6</a:t>
            </a:r>
          </a:p>
        </p:txBody>
      </p:sp>
      <p:pic>
        <p:nvPicPr>
          <p:cNvPr id="2" name="Image 1">
            <a:extLst>
              <a:ext uri="{FF2B5EF4-FFF2-40B4-BE49-F238E27FC236}">
                <a16:creationId xmlns:a16="http://schemas.microsoft.com/office/drawing/2014/main" id="{86B6F56B-861D-4395-9032-8ED4E7F5BF3D}"/>
              </a:ext>
            </a:extLst>
          </p:cNvPr>
          <p:cNvPicPr>
            <a:picLocks noChangeAspect="1"/>
          </p:cNvPicPr>
          <p:nvPr/>
        </p:nvPicPr>
        <p:blipFill>
          <a:blip r:embed="rId4"/>
          <a:stretch>
            <a:fillRect/>
          </a:stretch>
        </p:blipFill>
        <p:spPr>
          <a:xfrm>
            <a:off x="8497002" y="1361066"/>
            <a:ext cx="3487964" cy="2344780"/>
          </a:xfrm>
          <a:prstGeom prst="rect">
            <a:avLst/>
          </a:prstGeom>
        </p:spPr>
      </p:pic>
      <p:pic>
        <p:nvPicPr>
          <p:cNvPr id="3" name="Image 2">
            <a:extLst>
              <a:ext uri="{FF2B5EF4-FFF2-40B4-BE49-F238E27FC236}">
                <a16:creationId xmlns:a16="http://schemas.microsoft.com/office/drawing/2014/main" id="{2976558B-E6AE-40F7-900B-42D2916B4174}"/>
              </a:ext>
            </a:extLst>
          </p:cNvPr>
          <p:cNvPicPr>
            <a:picLocks noChangeAspect="1"/>
          </p:cNvPicPr>
          <p:nvPr/>
        </p:nvPicPr>
        <p:blipFill>
          <a:blip r:embed="rId5"/>
          <a:stretch>
            <a:fillRect/>
          </a:stretch>
        </p:blipFill>
        <p:spPr>
          <a:xfrm>
            <a:off x="8497002" y="3828083"/>
            <a:ext cx="3487964" cy="2316975"/>
          </a:xfrm>
          <a:prstGeom prst="rect">
            <a:avLst/>
          </a:prstGeom>
        </p:spPr>
      </p:pic>
    </p:spTree>
    <p:extLst>
      <p:ext uri="{BB962C8B-B14F-4D97-AF65-F5344CB8AC3E}">
        <p14:creationId xmlns:p14="http://schemas.microsoft.com/office/powerpoint/2010/main" val="373641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94439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Aménagement et urbanisme 2/2</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207034" y="1227931"/>
            <a:ext cx="8143336"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endParaRPr lang="fr-FR" altLang="fr-FR" sz="1250" dirty="0">
              <a:latin typeface="Trebuchet MS"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 (suite)</a:t>
            </a: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a:p>
            <a:r>
              <a:rPr lang="fr-FR" sz="1250" dirty="0">
                <a:latin typeface="Trebuchet MS" panose="020B0603020202020204" pitchFamily="34" charset="0"/>
              </a:rPr>
              <a:t>Pour </a:t>
            </a:r>
            <a:r>
              <a:rPr lang="fr-FR" sz="1250" b="1" dirty="0">
                <a:solidFill>
                  <a:srgbClr val="7030A0"/>
                </a:solidFill>
                <a:latin typeface="Trebuchet MS" panose="020B0603020202020204" pitchFamily="34" charset="0"/>
              </a:rPr>
              <a:t>la Ville de Lorient :</a:t>
            </a:r>
          </a:p>
          <a:p>
            <a:pPr lvl="1">
              <a:buNone/>
            </a:pPr>
            <a:r>
              <a:rPr lang="fr-FR" sz="1250" dirty="0">
                <a:latin typeface="Trebuchet MS" panose="020B0603020202020204" pitchFamily="34" charset="0"/>
              </a:rPr>
              <a:t>- Réalisation d'un plan-guide urbain sur le secteur de l'Estacade et d'un projet d'aménagement provisoire des espaces publics de la maison de la Mer,</a:t>
            </a:r>
          </a:p>
          <a:p>
            <a:pPr lvl="1">
              <a:buNone/>
            </a:pPr>
            <a:r>
              <a:rPr lang="fr-FR" sz="1250" dirty="0">
                <a:latin typeface="Trebuchet MS" panose="020B0603020202020204" pitchFamily="34" charset="0"/>
              </a:rPr>
              <a:t>- Lancement des projets de constructions Lorient Habitat et Pierre Promotion sur le quartier </a:t>
            </a:r>
            <a:r>
              <a:rPr lang="fr-FR" sz="1250" dirty="0" err="1">
                <a:latin typeface="Trebuchet MS" panose="020B0603020202020204" pitchFamily="34" charset="0"/>
              </a:rPr>
              <a:t>Bodélio</a:t>
            </a:r>
            <a:r>
              <a:rPr lang="fr-FR" sz="1250" dirty="0">
                <a:latin typeface="Trebuchet MS" panose="020B0603020202020204" pitchFamily="34" charset="0"/>
              </a:rPr>
              <a:t> et finalisation du projet </a:t>
            </a:r>
            <a:r>
              <a:rPr lang="fr-FR" sz="1250" dirty="0" err="1">
                <a:latin typeface="Trebuchet MS" panose="020B0603020202020204" pitchFamily="34" charset="0"/>
              </a:rPr>
              <a:t>Giboire</a:t>
            </a:r>
            <a:r>
              <a:rPr lang="fr-FR" sz="1250" dirty="0">
                <a:latin typeface="Trebuchet MS" panose="020B0603020202020204" pitchFamily="34" charset="0"/>
              </a:rPr>
              <a:t> dessiné par l'agence </a:t>
            </a:r>
            <a:r>
              <a:rPr lang="fr-FR" sz="1250" dirty="0" err="1">
                <a:latin typeface="Trebuchet MS" panose="020B0603020202020204" pitchFamily="34" charset="0"/>
              </a:rPr>
              <a:t>Hamonic</a:t>
            </a:r>
            <a:r>
              <a:rPr lang="fr-FR" sz="1250" dirty="0">
                <a:latin typeface="Trebuchet MS" panose="020B0603020202020204" pitchFamily="34" charset="0"/>
              </a:rPr>
              <a:t> et Masson,</a:t>
            </a:r>
          </a:p>
          <a:p>
            <a:pPr lvl="1">
              <a:buNone/>
            </a:pPr>
            <a:r>
              <a:rPr lang="fr-FR" sz="1250" dirty="0">
                <a:latin typeface="Trebuchet MS" panose="020B0603020202020204" pitchFamily="34" charset="0"/>
              </a:rPr>
              <a:t>- Obtention par la ville d’une « Victoire du paysage » pour le parc Jules Ferry.</a:t>
            </a:r>
          </a:p>
          <a:p>
            <a:pPr>
              <a:buNone/>
            </a:pPr>
            <a:endParaRPr lang="fr-FR" sz="1250" dirty="0">
              <a:latin typeface="Trebuchet MS" panose="020B0603020202020204" pitchFamily="34" charset="0"/>
            </a:endParaRPr>
          </a:p>
          <a:p>
            <a:r>
              <a:rPr lang="fr-FR" sz="1250" dirty="0">
                <a:latin typeface="Trebuchet MS" panose="020B0603020202020204" pitchFamily="34" charset="0"/>
              </a:rPr>
              <a:t> Concernant </a:t>
            </a:r>
            <a:r>
              <a:rPr lang="fr-FR" sz="1250" b="1" dirty="0">
                <a:solidFill>
                  <a:srgbClr val="7030A0"/>
                </a:solidFill>
                <a:latin typeface="Trebuchet MS" panose="020B0603020202020204" pitchFamily="34" charset="0"/>
              </a:rPr>
              <a:t>les prestations aux communes :</a:t>
            </a:r>
          </a:p>
          <a:p>
            <a:pPr lvl="1">
              <a:buNone/>
            </a:pPr>
            <a:r>
              <a:rPr lang="fr-FR" sz="1250" dirty="0">
                <a:latin typeface="Trebuchet MS" panose="020B0603020202020204" pitchFamily="34" charset="0"/>
              </a:rPr>
              <a:t>- Secteur Ban-Gâvres : réalisation d'un plan guide des aménagements d'espaces publics ;</a:t>
            </a:r>
          </a:p>
          <a:p>
            <a:pPr lvl="1">
              <a:buNone/>
            </a:pPr>
            <a:r>
              <a:rPr lang="fr-FR" sz="1250" dirty="0">
                <a:latin typeface="Trebuchet MS" panose="020B0603020202020204" pitchFamily="34" charset="0"/>
              </a:rPr>
              <a:t>- Hennebont : mise en place d'une opération de ravalement et de mise en valeur par la couleur des façades des bâtiments privés ;</a:t>
            </a:r>
          </a:p>
          <a:p>
            <a:pPr lvl="1">
              <a:buNone/>
            </a:pPr>
            <a:r>
              <a:rPr lang="fr-FR" sz="1250" dirty="0">
                <a:latin typeface="Trebuchet MS" panose="020B0603020202020204" pitchFamily="34" charset="0"/>
              </a:rPr>
              <a:t>- Lanester : requalification de la place Foch (périmètre monument historique), élaboration d'un guide de mise en couleurs dans la ville pour accompagner les ravalements de façade, accompagnement d'un lotissement rue de </a:t>
            </a:r>
            <a:r>
              <a:rPr lang="fr-FR" sz="1250" dirty="0" err="1">
                <a:latin typeface="Trebuchet MS" panose="020B0603020202020204" pitchFamily="34" charset="0"/>
              </a:rPr>
              <a:t>Belane</a:t>
            </a:r>
            <a:r>
              <a:rPr lang="fr-FR" sz="1250" dirty="0">
                <a:latin typeface="Trebuchet MS" panose="020B0603020202020204" pitchFamily="34" charset="0"/>
              </a:rPr>
              <a:t>.</a:t>
            </a:r>
          </a:p>
          <a:p>
            <a:pPr lvl="1">
              <a:buNone/>
            </a:pPr>
            <a:r>
              <a:rPr lang="fr-FR" sz="1250" dirty="0">
                <a:latin typeface="Trebuchet MS" panose="020B0603020202020204" pitchFamily="34" charset="0"/>
              </a:rPr>
              <a:t>- Secteur de Lorient La Base : réalisation d'esquisses d'aménagement du quai de la Base et du Parvis du K2.</a:t>
            </a:r>
            <a:endParaRPr lang="fr-FR" altLang="fr-FR" sz="1250" dirty="0">
              <a:latin typeface="Trebuchet MS" panose="020B0603020202020204"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84224" y="6412581"/>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7</a:t>
            </a:r>
          </a:p>
        </p:txBody>
      </p:sp>
      <p:pic>
        <p:nvPicPr>
          <p:cNvPr id="11" name="Image 10">
            <a:extLst>
              <a:ext uri="{FF2B5EF4-FFF2-40B4-BE49-F238E27FC236}">
                <a16:creationId xmlns:a16="http://schemas.microsoft.com/office/drawing/2014/main" id="{A976168A-1427-42AC-B145-E2EE03B56F2F}"/>
              </a:ext>
            </a:extLst>
          </p:cNvPr>
          <p:cNvPicPr>
            <a:picLocks noChangeAspect="1"/>
          </p:cNvPicPr>
          <p:nvPr/>
        </p:nvPicPr>
        <p:blipFill>
          <a:blip r:embed="rId4"/>
          <a:stretch>
            <a:fillRect/>
          </a:stretch>
        </p:blipFill>
        <p:spPr>
          <a:xfrm>
            <a:off x="8573079" y="1454620"/>
            <a:ext cx="3130220" cy="2089301"/>
          </a:xfrm>
          <a:prstGeom prst="rect">
            <a:avLst/>
          </a:prstGeom>
        </p:spPr>
      </p:pic>
      <p:pic>
        <p:nvPicPr>
          <p:cNvPr id="12" name="Image 11">
            <a:extLst>
              <a:ext uri="{FF2B5EF4-FFF2-40B4-BE49-F238E27FC236}">
                <a16:creationId xmlns:a16="http://schemas.microsoft.com/office/drawing/2014/main" id="{409DCCEA-687D-408C-8DBC-8B7C31DF47EF}"/>
              </a:ext>
            </a:extLst>
          </p:cNvPr>
          <p:cNvPicPr>
            <a:picLocks noChangeAspect="1"/>
          </p:cNvPicPr>
          <p:nvPr/>
        </p:nvPicPr>
        <p:blipFill>
          <a:blip r:embed="rId5"/>
          <a:stretch>
            <a:fillRect/>
          </a:stretch>
        </p:blipFill>
        <p:spPr>
          <a:xfrm>
            <a:off x="8573079" y="3648749"/>
            <a:ext cx="3130220" cy="2096762"/>
          </a:xfrm>
          <a:prstGeom prst="rect">
            <a:avLst/>
          </a:prstGeom>
        </p:spPr>
      </p:pic>
    </p:spTree>
    <p:extLst>
      <p:ext uri="{BB962C8B-B14F-4D97-AF65-F5344CB8AC3E}">
        <p14:creationId xmlns:p14="http://schemas.microsoft.com/office/powerpoint/2010/main" val="620106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94439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Planification urbaine</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431320" y="1400252"/>
            <a:ext cx="7065034"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300" b="1" dirty="0">
                <a:latin typeface="Trebuchet MS" panose="020B0603020202020204" pitchFamily="34" charset="0"/>
                <a:ea typeface="ＭＳ Ｐゴシック" pitchFamily="34" charset="-128"/>
                <a:cs typeface="Trebuchet MS" pitchFamily="34" charset="0"/>
              </a:rPr>
              <a:t>Objectif</a:t>
            </a:r>
          </a:p>
          <a:p>
            <a:pPr algn="just">
              <a:buNone/>
              <a:defRPr/>
            </a:pPr>
            <a:r>
              <a:rPr lang="fr-FR" altLang="fr-FR" sz="1300" dirty="0">
                <a:latin typeface="Trebuchet MS" panose="020B0603020202020204" pitchFamily="34" charset="0"/>
                <a:ea typeface="ＭＳ Ｐゴシック" pitchFamily="34" charset="-128"/>
                <a:cs typeface="Trebuchet MS" pitchFamily="34" charset="0"/>
              </a:rPr>
              <a:t>Lorient Agglomération contribue à la rédaction des</a:t>
            </a:r>
            <a:r>
              <a:rPr lang="fr-FR" altLang="fr-FR" sz="1300" dirty="0">
                <a:solidFill>
                  <a:srgbClr val="92D050"/>
                </a:solidFill>
                <a:latin typeface="Trebuchet MS" panose="020B0603020202020204" pitchFamily="34" charset="0"/>
                <a:ea typeface="ＭＳ Ｐゴシック" pitchFamily="34" charset="-128"/>
                <a:cs typeface="Trebuchet MS" pitchFamily="34" charset="0"/>
              </a:rPr>
              <a:t> </a:t>
            </a:r>
            <a:r>
              <a:rPr lang="fr-FR" altLang="fr-FR" sz="1300" b="1" dirty="0">
                <a:solidFill>
                  <a:srgbClr val="7030A0"/>
                </a:solidFill>
                <a:latin typeface="Trebuchet MS" panose="020B0603020202020204" pitchFamily="34" charset="0"/>
                <a:ea typeface="ＭＳ Ｐゴシック" pitchFamily="34" charset="-128"/>
                <a:cs typeface="Trebuchet MS" pitchFamily="34" charset="0"/>
              </a:rPr>
              <a:t>Plans locaux d'urbanisme (PLU</a:t>
            </a:r>
            <a:r>
              <a:rPr lang="fr-FR" altLang="fr-FR" sz="1300" dirty="0">
                <a:solidFill>
                  <a:srgbClr val="7030A0"/>
                </a:solidFill>
                <a:latin typeface="Trebuchet MS" panose="020B0603020202020204" pitchFamily="34" charset="0"/>
                <a:ea typeface="ＭＳ Ｐゴシック" pitchFamily="34" charset="-128"/>
                <a:cs typeface="Trebuchet MS" pitchFamily="34" charset="0"/>
              </a:rPr>
              <a:t>) </a:t>
            </a:r>
            <a:r>
              <a:rPr lang="fr-FR" altLang="fr-FR" sz="1300" dirty="0">
                <a:latin typeface="Trebuchet MS" panose="020B0603020202020204" pitchFamily="34" charset="0"/>
                <a:ea typeface="ＭＳ Ｐゴシック" pitchFamily="34" charset="-128"/>
                <a:cs typeface="Trebuchet MS" pitchFamily="34" charset="0"/>
              </a:rPr>
              <a:t>et assure la gestion de la </a:t>
            </a:r>
            <a:r>
              <a:rPr lang="fr-FR" altLang="fr-FR" sz="1300" b="1" dirty="0">
                <a:solidFill>
                  <a:srgbClr val="7030A0"/>
                </a:solidFill>
                <a:latin typeface="Trebuchet MS" panose="020B0603020202020204" pitchFamily="34" charset="0"/>
                <a:ea typeface="ＭＳ Ｐゴシック" pitchFamily="34" charset="-128"/>
                <a:cs typeface="Trebuchet MS" pitchFamily="34" charset="0"/>
              </a:rPr>
              <a:t>politique foncière</a:t>
            </a:r>
            <a:r>
              <a:rPr lang="fr-FR" altLang="fr-FR" sz="1300" b="1" dirty="0">
                <a:solidFill>
                  <a:srgbClr val="0070C0"/>
                </a:solidFill>
                <a:latin typeface="Trebuchet MS" panose="020B0603020202020204" pitchFamily="34" charset="0"/>
                <a:ea typeface="ＭＳ Ｐゴシック" pitchFamily="34" charset="-128"/>
                <a:cs typeface="Trebuchet MS" pitchFamily="34" charset="0"/>
              </a:rPr>
              <a:t> </a:t>
            </a:r>
            <a:r>
              <a:rPr lang="fr-FR" altLang="fr-FR" sz="1300" dirty="0">
                <a:latin typeface="Trebuchet MS" panose="020B0603020202020204" pitchFamily="34" charset="0"/>
                <a:ea typeface="ＭＳ Ｐゴシック" pitchFamily="34" charset="-128"/>
                <a:cs typeface="Trebuchet MS" pitchFamily="34" charset="0"/>
              </a:rPr>
              <a:t>à l’échelle de l’agglomération.</a:t>
            </a:r>
          </a:p>
          <a:p>
            <a:pPr algn="just" eaLnBrk="1" fontAlgn="auto" hangingPunct="1">
              <a:spcAft>
                <a:spcPts val="0"/>
              </a:spcAft>
              <a:buFont typeface="Arial" charset="0"/>
              <a:buNone/>
              <a:defRPr/>
            </a:pPr>
            <a:endParaRPr lang="fr-FR" altLang="fr-FR" sz="1300" dirty="0">
              <a:latin typeface="Trebuchet MS" panose="020B0603020202020204"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30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1300" b="1" dirty="0">
              <a:latin typeface="Trebuchet MS" panose="020B0603020202020204" pitchFamily="34" charset="0"/>
              <a:ea typeface="ＭＳ Ｐゴシック" pitchFamily="34" charset="-128"/>
              <a:cs typeface="Trebuchet MS" pitchFamily="34" charset="0"/>
            </a:endParaRPr>
          </a:p>
          <a:p>
            <a:r>
              <a:rPr lang="fr-FR" sz="1300" dirty="0">
                <a:latin typeface="Trebuchet MS" panose="020B0603020202020204" pitchFamily="34" charset="0"/>
              </a:rPr>
              <a:t>La </a:t>
            </a:r>
            <a:r>
              <a:rPr lang="fr-FR" sz="1300" b="1" dirty="0">
                <a:solidFill>
                  <a:srgbClr val="7030A0"/>
                </a:solidFill>
                <a:latin typeface="Trebuchet MS" panose="020B0603020202020204" pitchFamily="34" charset="0"/>
              </a:rPr>
              <a:t>dématérialisation des permis de construire </a:t>
            </a:r>
            <a:r>
              <a:rPr lang="fr-FR" sz="1300" dirty="0">
                <a:latin typeface="Trebuchet MS" panose="020B0603020202020204" pitchFamily="34" charset="0"/>
              </a:rPr>
              <a:t>: ce chantier très important, imposé par la loi ELAN, a été initié en 2021 pour une mise en œuvre au 1</a:t>
            </a:r>
            <a:r>
              <a:rPr lang="fr-FR" sz="1300" baseline="30000" dirty="0">
                <a:latin typeface="Trebuchet MS" panose="020B0603020202020204" pitchFamily="34" charset="0"/>
              </a:rPr>
              <a:t>er</a:t>
            </a:r>
            <a:r>
              <a:rPr lang="fr-FR" sz="1300" dirty="0">
                <a:latin typeface="Trebuchet MS" panose="020B0603020202020204" pitchFamily="34" charset="0"/>
              </a:rPr>
              <a:t> janvier 2022. L'objectif de la loi était de favoriser les échanges numériques entre l’administration et les particuliers. Elle impose aux communes de pouvoir recevoir les demandes numériquement et d'initier l'instruction par voie dématérialisée. Pour répondre à cette obligation, Lorient Agglomération s’est équipé de nouveaux outils informatiques et a formé l’ensemble de ses agents communautaires et communaux à leur utilisation. </a:t>
            </a:r>
          </a:p>
          <a:p>
            <a:pPr>
              <a:buNone/>
            </a:pPr>
            <a:endParaRPr lang="fr-FR" sz="1300" dirty="0">
              <a:latin typeface="Trebuchet MS" panose="020B0603020202020204" pitchFamily="34" charset="0"/>
            </a:endParaRPr>
          </a:p>
          <a:p>
            <a:r>
              <a:rPr lang="fr-FR" sz="1300" dirty="0">
                <a:latin typeface="Trebuchet MS" panose="020B0603020202020204" pitchFamily="34" charset="0"/>
              </a:rPr>
              <a:t>Le service instruit en moyenne </a:t>
            </a:r>
            <a:r>
              <a:rPr lang="fr-FR" sz="1300" b="1" dirty="0">
                <a:solidFill>
                  <a:srgbClr val="7030A0"/>
                </a:solidFill>
                <a:latin typeface="Trebuchet MS" panose="020B0603020202020204" pitchFamily="34" charset="0"/>
              </a:rPr>
              <a:t>plus de 10 000 dossiers par an</a:t>
            </a:r>
            <a:r>
              <a:rPr lang="fr-FR" sz="1300" dirty="0">
                <a:latin typeface="Trebuchet MS" panose="020B0603020202020204" pitchFamily="34" charset="0"/>
              </a:rPr>
              <a:t>, soit 345 EPC/agent en 2019, passé à 422 équivalent permis de construire par agent en 2021. On constate une augmentation de l'activité de près de 15%.</a:t>
            </a:r>
            <a:endParaRPr lang="fr-FR" altLang="fr-FR" sz="1300" dirty="0">
              <a:latin typeface="Trebuchet MS" panose="020B0603020202020204" pitchFamily="34" charset="0"/>
              <a:ea typeface="ＭＳ Ｐゴシック" pitchFamily="34" charset="-128"/>
              <a:cs typeface="Trebuchet MS" pitchFamily="34" charset="0"/>
            </a:endParaRP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84224" y="6412581"/>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8</a:t>
            </a:r>
          </a:p>
        </p:txBody>
      </p:sp>
      <p:pic>
        <p:nvPicPr>
          <p:cNvPr id="11" name="Image 10">
            <a:extLst>
              <a:ext uri="{FF2B5EF4-FFF2-40B4-BE49-F238E27FC236}">
                <a16:creationId xmlns:a16="http://schemas.microsoft.com/office/drawing/2014/main" id="{0AE6ED19-B401-4634-A05A-4B80C84D50B2}"/>
              </a:ext>
            </a:extLst>
          </p:cNvPr>
          <p:cNvPicPr>
            <a:picLocks noChangeAspect="1"/>
          </p:cNvPicPr>
          <p:nvPr/>
        </p:nvPicPr>
        <p:blipFill>
          <a:blip r:embed="rId4"/>
          <a:stretch>
            <a:fillRect/>
          </a:stretch>
        </p:blipFill>
        <p:spPr>
          <a:xfrm>
            <a:off x="8091578" y="1061483"/>
            <a:ext cx="3814342" cy="2539838"/>
          </a:xfrm>
          <a:prstGeom prst="rect">
            <a:avLst/>
          </a:prstGeom>
        </p:spPr>
      </p:pic>
      <p:pic>
        <p:nvPicPr>
          <p:cNvPr id="12" name="Image 11">
            <a:extLst>
              <a:ext uri="{FF2B5EF4-FFF2-40B4-BE49-F238E27FC236}">
                <a16:creationId xmlns:a16="http://schemas.microsoft.com/office/drawing/2014/main" id="{0D28AC80-3679-45BB-B789-20F83AECC25F}"/>
              </a:ext>
            </a:extLst>
          </p:cNvPr>
          <p:cNvPicPr>
            <a:picLocks noChangeAspect="1"/>
          </p:cNvPicPr>
          <p:nvPr/>
        </p:nvPicPr>
        <p:blipFill>
          <a:blip r:embed="rId5"/>
          <a:stretch>
            <a:fillRect/>
          </a:stretch>
        </p:blipFill>
        <p:spPr>
          <a:xfrm>
            <a:off x="8073241" y="3688135"/>
            <a:ext cx="3832680" cy="2539838"/>
          </a:xfrm>
          <a:prstGeom prst="rect">
            <a:avLst/>
          </a:prstGeom>
        </p:spPr>
      </p:pic>
    </p:spTree>
    <p:extLst>
      <p:ext uri="{BB962C8B-B14F-4D97-AF65-F5344CB8AC3E}">
        <p14:creationId xmlns:p14="http://schemas.microsoft.com/office/powerpoint/2010/main" val="4118462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sk RA 2014- 3 pastilles kaki.jpg">
            <a:extLst>
              <a:ext uri="{FF2B5EF4-FFF2-40B4-BE49-F238E27FC236}">
                <a16:creationId xmlns:a16="http://schemas.microsoft.com/office/drawing/2014/main" id="{DABF5984-5D1B-4AA2-B459-E8A6AD5F1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996" y="352425"/>
            <a:ext cx="1363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7F12D6F-AE24-4653-BB47-759A31BEC05A}"/>
              </a:ext>
            </a:extLst>
          </p:cNvPr>
          <p:cNvSpPr txBox="1">
            <a:spLocks noChangeArrowheads="1"/>
          </p:cNvSpPr>
          <p:nvPr/>
        </p:nvSpPr>
        <p:spPr bwMode="auto">
          <a:xfrm>
            <a:off x="1948195" y="292100"/>
            <a:ext cx="94439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70C0"/>
                </a:solidFill>
              </a:rPr>
              <a:t>  </a:t>
            </a:r>
            <a:r>
              <a:rPr lang="fr-FR" altLang="fr-FR" dirty="0">
                <a:solidFill>
                  <a:srgbClr val="0070C0"/>
                </a:solidFill>
                <a:latin typeface="Trebuchet MS" panose="020B0603020202020204" pitchFamily="34" charset="0"/>
                <a:ea typeface="Trebuchet MS" panose="020B0603020202020204" pitchFamily="34" charset="0"/>
                <a:cs typeface="Trebuchet MS" panose="020B0603020202020204" pitchFamily="34" charset="0"/>
              </a:rPr>
              <a:t>   </a:t>
            </a:r>
            <a:r>
              <a:rPr lang="fr-FR" altLang="fr-FR" dirty="0">
                <a:solidFill>
                  <a:srgbClr val="7030A0"/>
                </a:solidFill>
                <a:latin typeface="Trebuchet MS" panose="020B0603020202020204" pitchFamily="34" charset="0"/>
                <a:ea typeface="Trebuchet MS" panose="020B0603020202020204" pitchFamily="34" charset="0"/>
                <a:cs typeface="Trebuchet MS" panose="020B0603020202020204" pitchFamily="34" charset="0"/>
              </a:rPr>
              <a:t>Politique de l’habitat</a:t>
            </a:r>
          </a:p>
        </p:txBody>
      </p:sp>
      <p:sp>
        <p:nvSpPr>
          <p:cNvPr id="6" name="Espace réservé du contenu 2">
            <a:extLst>
              <a:ext uri="{FF2B5EF4-FFF2-40B4-BE49-F238E27FC236}">
                <a16:creationId xmlns:a16="http://schemas.microsoft.com/office/drawing/2014/main" id="{8E186F09-C624-4E21-8D33-DEDE484E75CB}"/>
              </a:ext>
            </a:extLst>
          </p:cNvPr>
          <p:cNvSpPr>
            <a:spLocks noGrp="1"/>
          </p:cNvSpPr>
          <p:nvPr/>
        </p:nvSpPr>
        <p:spPr bwMode="auto">
          <a:xfrm>
            <a:off x="207034" y="1062038"/>
            <a:ext cx="8143336"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fontAlgn="auto" hangingPunct="1">
              <a:spcAft>
                <a:spcPts val="0"/>
              </a:spcAft>
              <a:buFont typeface="Arial" charset="0"/>
              <a:buNone/>
              <a:defRPr/>
            </a:pPr>
            <a:r>
              <a:rPr lang="fr-FR" altLang="fr-FR" sz="1250" b="1" dirty="0">
                <a:latin typeface="Trebuchet MS" pitchFamily="34" charset="0"/>
                <a:ea typeface="ＭＳ Ｐゴシック" pitchFamily="34" charset="-128"/>
                <a:cs typeface="Trebuchet MS" pitchFamily="34" charset="0"/>
              </a:rPr>
              <a:t>Objectif</a:t>
            </a:r>
          </a:p>
          <a:p>
            <a:pPr algn="just">
              <a:buFont typeface="Arial" panose="020B0604020202020204" pitchFamily="34" charset="0"/>
              <a:buNone/>
            </a:pPr>
            <a:r>
              <a:rPr lang="fr-FR" altLang="fr-FR" sz="1200" dirty="0">
                <a:latin typeface="Trebuchet MS" panose="020B0603020202020204" pitchFamily="34" charset="0"/>
                <a:ea typeface="ＭＳ Ｐゴシック" panose="020B0600070205080204" pitchFamily="34" charset="-128"/>
              </a:rPr>
              <a:t>La politique habitat menée par l’Agglomération ambitionne de répondre quantitativement et qualitativement aux</a:t>
            </a:r>
            <a:r>
              <a:rPr lang="fr-FR" altLang="fr-FR" sz="1200" dirty="0">
                <a:solidFill>
                  <a:srgbClr val="92D050"/>
                </a:solidFill>
                <a:latin typeface="Trebuchet MS" panose="020B0603020202020204" pitchFamily="34" charset="0"/>
                <a:ea typeface="ＭＳ Ｐゴシック" panose="020B0600070205080204" pitchFamily="34" charset="-128"/>
              </a:rPr>
              <a:t> </a:t>
            </a:r>
            <a:r>
              <a:rPr lang="fr-FR" altLang="fr-FR" sz="1200" b="1" dirty="0">
                <a:solidFill>
                  <a:srgbClr val="7030A0"/>
                </a:solidFill>
                <a:latin typeface="Trebuchet MS" panose="020B0603020202020204" pitchFamily="34" charset="0"/>
                <a:ea typeface="ＭＳ Ｐゴシック" panose="020B0600070205080204" pitchFamily="34" charset="-128"/>
              </a:rPr>
              <a:t>besoins en logements </a:t>
            </a:r>
            <a:r>
              <a:rPr lang="fr-FR" altLang="fr-FR" sz="1200" dirty="0">
                <a:latin typeface="Trebuchet MS" panose="020B0603020202020204" pitchFamily="34" charset="0"/>
                <a:ea typeface="ＭＳ Ｐゴシック" panose="020B0600070205080204" pitchFamily="34" charset="-128"/>
              </a:rPr>
              <a:t>et incite à la</a:t>
            </a:r>
            <a:r>
              <a:rPr lang="fr-FR" altLang="fr-FR" sz="1200" dirty="0">
                <a:solidFill>
                  <a:srgbClr val="92D050"/>
                </a:solidFill>
                <a:latin typeface="Trebuchet MS" panose="020B0603020202020204" pitchFamily="34" charset="0"/>
                <a:ea typeface="ＭＳ Ｐゴシック" panose="020B0600070205080204" pitchFamily="34" charset="-128"/>
              </a:rPr>
              <a:t> </a:t>
            </a:r>
            <a:r>
              <a:rPr lang="fr-FR" altLang="fr-FR" sz="1200" b="1" dirty="0">
                <a:solidFill>
                  <a:srgbClr val="7030A0"/>
                </a:solidFill>
                <a:latin typeface="Trebuchet MS" panose="020B0603020202020204" pitchFamily="34" charset="0"/>
                <a:ea typeface="ＭＳ Ｐゴシック" panose="020B0600070205080204" pitchFamily="34" charset="-128"/>
              </a:rPr>
              <a:t>mixité sociale </a:t>
            </a:r>
            <a:r>
              <a:rPr lang="fr-FR" altLang="fr-FR" sz="1200" dirty="0">
                <a:latin typeface="Trebuchet MS" panose="020B0603020202020204" pitchFamily="34" charset="0"/>
                <a:ea typeface="ＭＳ Ｐゴシック" panose="020B0600070205080204" pitchFamily="34" charset="-128"/>
              </a:rPr>
              <a:t>en favorisant une répartition équilibrée des logements sociaux sur tout le territoire.</a:t>
            </a:r>
          </a:p>
          <a:p>
            <a:pPr algn="just" eaLnBrk="1" fontAlgn="auto" hangingPunct="1">
              <a:spcAft>
                <a:spcPts val="0"/>
              </a:spcAft>
              <a:buFont typeface="Arial" charset="0"/>
              <a:buNone/>
              <a:defRPr/>
            </a:pPr>
            <a:endParaRPr lang="fr-FR" altLang="fr-FR" sz="1250" dirty="0">
              <a:latin typeface="Trebuchet MS" pitchFamily="34" charset="0"/>
              <a:ea typeface="ＭＳ Ｐゴシック" pitchFamily="34" charset="-128"/>
              <a:cs typeface="Trebuchet MS" pitchFamily="34" charset="0"/>
            </a:endParaRPr>
          </a:p>
          <a:p>
            <a:pPr algn="just" eaLnBrk="1" fontAlgn="auto" hangingPunct="1">
              <a:spcAft>
                <a:spcPts val="0"/>
              </a:spcAft>
              <a:buFont typeface="Arial" charset="0"/>
              <a:buNone/>
              <a:defRPr/>
            </a:pPr>
            <a:r>
              <a:rPr lang="fr-FR" altLang="fr-FR" sz="1250" b="1" dirty="0">
                <a:latin typeface="Trebuchet MS" panose="020B0603020202020204" pitchFamily="34" charset="0"/>
                <a:ea typeface="ＭＳ Ｐゴシック" pitchFamily="34" charset="-128"/>
                <a:cs typeface="Trebuchet MS" pitchFamily="34" charset="0"/>
              </a:rPr>
              <a:t>Les principales actualités en 2021</a:t>
            </a:r>
          </a:p>
          <a:p>
            <a:pPr algn="just" eaLnBrk="1" fontAlgn="auto" hangingPunct="1">
              <a:spcAft>
                <a:spcPts val="0"/>
              </a:spcAft>
              <a:buFont typeface="Arial" charset="0"/>
              <a:buNone/>
              <a:defRPr/>
            </a:pPr>
            <a:endParaRPr lang="fr-FR" altLang="fr-FR" sz="1250" b="1" dirty="0">
              <a:latin typeface="Trebuchet MS" panose="020B0603020202020204" pitchFamily="34" charset="0"/>
              <a:ea typeface="ＭＳ Ｐゴシック" pitchFamily="34" charset="-128"/>
              <a:cs typeface="Trebuchet MS" pitchFamily="34" charset="0"/>
            </a:endParaRPr>
          </a:p>
          <a:p>
            <a:r>
              <a:rPr lang="fr-FR" sz="1250" dirty="0">
                <a:latin typeface="Trebuchet MS" panose="020B0603020202020204" pitchFamily="34" charset="0"/>
              </a:rPr>
              <a:t>Lorient Agglomération est engagée depuis 2018 dans la mise en œuvre accélérée </a:t>
            </a:r>
            <a:r>
              <a:rPr lang="fr-FR" sz="1250" b="1" dirty="0">
                <a:solidFill>
                  <a:srgbClr val="7030A0"/>
                </a:solidFill>
                <a:latin typeface="Trebuchet MS" panose="020B0603020202020204" pitchFamily="34" charset="0"/>
              </a:rPr>
              <a:t>du plan gouvernemental pour le « Logement d'Abord » (2018-2022) </a:t>
            </a:r>
            <a:r>
              <a:rPr lang="fr-FR" sz="1250" dirty="0">
                <a:latin typeface="Trebuchet MS" panose="020B0603020202020204" pitchFamily="34" charset="0"/>
              </a:rPr>
              <a:t>qui se traduit par un changement d'approche dans l'accès au logement des personnes vulnérables en leur permettant l'accès direct au logement et en limitant le recours à l'hébergement. Le pilotage et la coordination sont assurés par Lorient Agglomération : animation d'</a:t>
            </a:r>
            <a:r>
              <a:rPr lang="fr-FR" sz="1250" dirty="0" err="1">
                <a:latin typeface="Trebuchet MS" panose="020B0603020202020204" pitchFamily="34" charset="0"/>
              </a:rPr>
              <a:t>équipede</a:t>
            </a:r>
            <a:r>
              <a:rPr lang="fr-FR" sz="1250" dirty="0">
                <a:latin typeface="Trebuchet MS" panose="020B0603020202020204" pitchFamily="34" charset="0"/>
              </a:rPr>
              <a:t> ce projet réunissant l'ensemble des acteurs concernés par ce sujet, développement de la communication, suivi des actions, etc.</a:t>
            </a:r>
          </a:p>
          <a:p>
            <a:endParaRPr lang="fr-FR" sz="1250" dirty="0">
              <a:latin typeface="Trebuchet MS" panose="020B0603020202020204" pitchFamily="34" charset="0"/>
            </a:endParaRPr>
          </a:p>
          <a:p>
            <a:r>
              <a:rPr lang="fr-FR" sz="1250" dirty="0">
                <a:latin typeface="Trebuchet MS" panose="020B0603020202020204" pitchFamily="34" charset="0"/>
              </a:rPr>
              <a:t> Lancement de l'</a:t>
            </a:r>
            <a:r>
              <a:rPr lang="fr-FR" sz="1250" b="1" dirty="0">
                <a:solidFill>
                  <a:srgbClr val="7030A0"/>
                </a:solidFill>
                <a:latin typeface="Trebuchet MS" panose="020B0603020202020204" pitchFamily="34" charset="0"/>
              </a:rPr>
              <a:t>élaboration du PLH 2023-2028 </a:t>
            </a:r>
            <a:r>
              <a:rPr lang="fr-FR" sz="1250" dirty="0">
                <a:latin typeface="Trebuchet MS" panose="020B0603020202020204" pitchFamily="34" charset="0"/>
              </a:rPr>
              <a:t>: véritable feuille de route, le Programme Local de l'Habitat, sert de support à la programmation des actions et investissements en matière de logement sur 6 ans et s'articule avec les autres documents de planification stratégiques (projet de territoire, schéma de cohérence territoriale, plan des mobilités, plan climat-air-énergie territorial…). Il comporte trois phases : le diagnostic territorial, la mise au point des orientations, l'élaboration du programme d'actions. Le PLH 2023-2028 prendra en compte les évolutions sociales et environnementales.</a:t>
            </a:r>
          </a:p>
          <a:p>
            <a:endParaRPr lang="fr-FR" sz="1250" dirty="0">
              <a:latin typeface="Trebuchet MS" panose="020B0603020202020204" pitchFamily="34" charset="0"/>
            </a:endParaRPr>
          </a:p>
          <a:p>
            <a:r>
              <a:rPr lang="fr-FR" sz="1250" dirty="0">
                <a:latin typeface="Trebuchet MS" panose="020B0603020202020204" pitchFamily="34" charset="0"/>
              </a:rPr>
              <a:t> Lorient Agglomération prend désormais en charge </a:t>
            </a:r>
            <a:r>
              <a:rPr lang="fr-FR" sz="1250" b="1" dirty="0">
                <a:solidFill>
                  <a:srgbClr val="7030A0"/>
                </a:solidFill>
                <a:latin typeface="Trebuchet MS" panose="020B0603020202020204" pitchFamily="34" charset="0"/>
              </a:rPr>
              <a:t>la coordination des dispositifs et des orientations des représentants des copropriétaires.</a:t>
            </a:r>
            <a:r>
              <a:rPr lang="fr-FR" sz="1250" dirty="0">
                <a:latin typeface="Trebuchet MS" panose="020B0603020202020204" pitchFamily="34" charset="0"/>
              </a:rPr>
              <a:t> Les élus se sont prononcés en faveur du lancement de deux opérations d'accompagnement.</a:t>
            </a:r>
          </a:p>
        </p:txBody>
      </p:sp>
      <p:sp>
        <p:nvSpPr>
          <p:cNvPr id="7" name="ZoneTexte 20">
            <a:extLst>
              <a:ext uri="{FF2B5EF4-FFF2-40B4-BE49-F238E27FC236}">
                <a16:creationId xmlns:a16="http://schemas.microsoft.com/office/drawing/2014/main" id="{B2DF4C1D-DA55-4135-BEA0-8044898B73E3}"/>
              </a:ext>
            </a:extLst>
          </p:cNvPr>
          <p:cNvSpPr txBox="1">
            <a:spLocks noChangeArrowheads="1"/>
          </p:cNvSpPr>
          <p:nvPr/>
        </p:nvSpPr>
        <p:spPr bwMode="auto">
          <a:xfrm>
            <a:off x="11392149" y="6372893"/>
            <a:ext cx="311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a:solidFill>
                  <a:schemeClr val="bg1"/>
                </a:solidFill>
                <a:latin typeface="Trebuchet MS" panose="020B0603020202020204" pitchFamily="34" charset="0"/>
              </a:rPr>
              <a:t>3</a:t>
            </a:r>
          </a:p>
        </p:txBody>
      </p:sp>
      <p:sp>
        <p:nvSpPr>
          <p:cNvPr id="8" name="ZoneTexte 16">
            <a:extLst>
              <a:ext uri="{FF2B5EF4-FFF2-40B4-BE49-F238E27FC236}">
                <a16:creationId xmlns:a16="http://schemas.microsoft.com/office/drawing/2014/main" id="{690DFAD3-29DB-45AB-906A-78016FAAFB99}"/>
              </a:ext>
            </a:extLst>
          </p:cNvPr>
          <p:cNvSpPr txBox="1">
            <a:spLocks noChangeArrowheads="1"/>
          </p:cNvSpPr>
          <p:nvPr/>
        </p:nvSpPr>
        <p:spPr bwMode="auto">
          <a:xfrm>
            <a:off x="9574462" y="6534818"/>
            <a:ext cx="30019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000" dirty="0">
                <a:solidFill>
                  <a:srgbClr val="7030A0"/>
                </a:solidFill>
                <a:latin typeface="Trebuchet MS" panose="020B0603020202020204" pitchFamily="34" charset="0"/>
              </a:rPr>
              <a:t>RAPPORT D’ACTIVITÉ 2021</a:t>
            </a:r>
            <a:endParaRPr lang="fr-FR" altLang="fr-FR" sz="900" dirty="0">
              <a:solidFill>
                <a:srgbClr val="7030A0"/>
              </a:solidFill>
              <a:latin typeface="Trebuchet MS" panose="020B0603020202020204" pitchFamily="34" charset="0"/>
            </a:endParaRPr>
          </a:p>
        </p:txBody>
      </p:sp>
      <p:pic>
        <p:nvPicPr>
          <p:cNvPr id="9" name="Image 21" descr="Rond kaki seul.jpg">
            <a:extLst>
              <a:ext uri="{FF2B5EF4-FFF2-40B4-BE49-F238E27FC236}">
                <a16:creationId xmlns:a16="http://schemas.microsoft.com/office/drawing/2014/main" id="{381DA24C-0814-475D-AE0F-2398EC2BB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4224" y="6423693"/>
            <a:ext cx="3381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a:extLst>
              <a:ext uri="{FF2B5EF4-FFF2-40B4-BE49-F238E27FC236}">
                <a16:creationId xmlns:a16="http://schemas.microsoft.com/office/drawing/2014/main" id="{16CA6C68-0934-46BE-A6ED-A8A619D32835}"/>
              </a:ext>
            </a:extLst>
          </p:cNvPr>
          <p:cNvSpPr>
            <a:spLocks noChangeArrowheads="1"/>
          </p:cNvSpPr>
          <p:nvPr/>
        </p:nvSpPr>
        <p:spPr bwMode="auto">
          <a:xfrm>
            <a:off x="11484224" y="6412581"/>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chemeClr val="bg1"/>
                </a:solidFill>
                <a:latin typeface="Trebuchet MS" panose="020B0603020202020204" pitchFamily="34" charset="0"/>
              </a:rPr>
              <a:t>9</a:t>
            </a:r>
          </a:p>
        </p:txBody>
      </p:sp>
      <p:pic>
        <p:nvPicPr>
          <p:cNvPr id="2" name="Image 1">
            <a:extLst>
              <a:ext uri="{FF2B5EF4-FFF2-40B4-BE49-F238E27FC236}">
                <a16:creationId xmlns:a16="http://schemas.microsoft.com/office/drawing/2014/main" id="{F5F61206-D406-49D6-9C9D-BF4EA688E6F3}"/>
              </a:ext>
            </a:extLst>
          </p:cNvPr>
          <p:cNvPicPr>
            <a:picLocks noChangeAspect="1"/>
          </p:cNvPicPr>
          <p:nvPr/>
        </p:nvPicPr>
        <p:blipFill>
          <a:blip r:embed="rId4"/>
          <a:stretch>
            <a:fillRect/>
          </a:stretch>
        </p:blipFill>
        <p:spPr>
          <a:xfrm>
            <a:off x="8559089" y="1323241"/>
            <a:ext cx="3359203" cy="2239468"/>
          </a:xfrm>
          <a:prstGeom prst="rect">
            <a:avLst/>
          </a:prstGeom>
        </p:spPr>
      </p:pic>
      <p:pic>
        <p:nvPicPr>
          <p:cNvPr id="3" name="Image 2">
            <a:extLst>
              <a:ext uri="{FF2B5EF4-FFF2-40B4-BE49-F238E27FC236}">
                <a16:creationId xmlns:a16="http://schemas.microsoft.com/office/drawing/2014/main" id="{79D6B7AE-6D04-4C95-BC39-36ACE52076AB}"/>
              </a:ext>
            </a:extLst>
          </p:cNvPr>
          <p:cNvPicPr>
            <a:picLocks noChangeAspect="1"/>
          </p:cNvPicPr>
          <p:nvPr/>
        </p:nvPicPr>
        <p:blipFill>
          <a:blip r:embed="rId5"/>
          <a:stretch>
            <a:fillRect/>
          </a:stretch>
        </p:blipFill>
        <p:spPr>
          <a:xfrm>
            <a:off x="8559089" y="3673834"/>
            <a:ext cx="3359203" cy="2239469"/>
          </a:xfrm>
          <a:prstGeom prst="rect">
            <a:avLst/>
          </a:prstGeom>
        </p:spPr>
      </p:pic>
    </p:spTree>
    <p:extLst>
      <p:ext uri="{BB962C8B-B14F-4D97-AF65-F5344CB8AC3E}">
        <p14:creationId xmlns:p14="http://schemas.microsoft.com/office/powerpoint/2010/main" val="255358899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3969</Words>
  <Application>Microsoft Office PowerPoint</Application>
  <PresentationFormat>Grand écran</PresentationFormat>
  <Paragraphs>260</Paragraphs>
  <Slides>22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22</vt:i4>
      </vt:variant>
    </vt:vector>
  </HeadingPairs>
  <TitlesOfParts>
    <vt:vector size="28" baseType="lpstr">
      <vt:lpstr>ＭＳ Ｐゴシック</vt:lpstr>
      <vt:lpstr>Arial</vt:lpstr>
      <vt:lpstr>Calibri</vt:lpstr>
      <vt:lpstr>Calibri Light</vt:lpstr>
      <vt:lpstr>Trebuchet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 TROADEC Gaelle</dc:creator>
  <cp:lastModifiedBy>HOUE Patricia</cp:lastModifiedBy>
  <cp:revision>28</cp:revision>
  <dcterms:created xsi:type="dcterms:W3CDTF">2022-09-13T08:48:17Z</dcterms:created>
  <dcterms:modified xsi:type="dcterms:W3CDTF">2022-09-20T14:26:27Z</dcterms:modified>
</cp:coreProperties>
</file>